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84">
          <p15:clr>
            <a:srgbClr val="A4A3A4"/>
          </p15:clr>
        </p15:guide>
        <p15:guide id="2" pos="1338">
          <p15:clr>
            <a:srgbClr val="A4A3A4"/>
          </p15:clr>
        </p15:guide>
        <p15:guide id="3" orient="horz" pos="758">
          <p15:clr>
            <a:srgbClr val="A4A3A4"/>
          </p15:clr>
        </p15:guide>
        <p15:guide id="4" pos="2109">
          <p15:clr>
            <a:srgbClr val="A4A3A4"/>
          </p15:clr>
        </p15:guide>
        <p15:guide id="5" pos="2880">
          <p15:clr>
            <a:srgbClr val="A4A3A4"/>
          </p15:clr>
        </p15:guide>
        <p15:guide id="6" pos="138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F"/>
    <a:srgbClr val="FFFFFF"/>
    <a:srgbClr val="000000"/>
    <a:srgbClr val="000091"/>
    <a:srgbClr val="ECEDF7"/>
    <a:srgbClr val="FF9900"/>
    <a:srgbClr val="CCCFEA"/>
    <a:srgbClr val="BEC2E4"/>
    <a:srgbClr val="293189"/>
    <a:srgbClr val="00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36" autoAdjust="0"/>
    <p:restoredTop sz="95019" autoAdjust="0"/>
  </p:normalViewPr>
  <p:slideViewPr>
    <p:cSldViewPr>
      <p:cViewPr>
        <p:scale>
          <a:sx n="140" d="100"/>
          <a:sy n="140" d="100"/>
        </p:scale>
        <p:origin x="-1146" y="-258"/>
      </p:cViewPr>
      <p:guideLst>
        <p:guide orient="horz" pos="1484"/>
        <p:guide orient="horz" pos="758"/>
        <p:guide pos="1338"/>
        <p:guide pos="2109"/>
        <p:guide pos="2880"/>
        <p:guide pos="1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-48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2983-C93A-4FB3-9ED0-F3411D5CA58D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1C58-24DC-4B37-89AD-55112F54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12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43ECC-639C-4583-9052-0A54CF9518C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EF63F-1141-4751-8005-D57041EFD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0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EF63F-1141-4751-8005-D57041EFDA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6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1540" y="339502"/>
            <a:ext cx="8712460" cy="4464496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6"/>
          <p:cNvSpPr>
            <a:spLocks noChangeArrowheads="1"/>
          </p:cNvSpPr>
          <p:nvPr userDrawn="1"/>
        </p:nvSpPr>
        <p:spPr bwMode="auto">
          <a:xfrm>
            <a:off x="899712" y="-200498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31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672" y="1126059"/>
            <a:ext cx="446449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1">
                <a:solidFill>
                  <a:srgbClr val="293189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="" xmlns:a16="http://schemas.microsoft.com/office/drawing/2014/main" id="{B07E8E75-8279-F445-84E0-A072A229A7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36096" y="1802426"/>
            <a:ext cx="3219695" cy="26415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rgbClr val="0000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AutoShape 4"/>
          <p:cNvSpPr>
            <a:spLocks noChangeAspect="1" noChangeArrowheads="1" noTextEdit="1"/>
          </p:cNvSpPr>
          <p:nvPr userDrawn="1"/>
        </p:nvSpPr>
        <p:spPr bwMode="auto">
          <a:xfrm>
            <a:off x="2627313" y="771525"/>
            <a:ext cx="652462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Titre 1"/>
          <p:cNvSpPr>
            <a:spLocks noGrp="1"/>
          </p:cNvSpPr>
          <p:nvPr>
            <p:ph type="ctrTitle"/>
          </p:nvPr>
        </p:nvSpPr>
        <p:spPr>
          <a:xfrm>
            <a:off x="-36512" y="173087"/>
            <a:ext cx="8388932" cy="59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1" kern="1200" spc="120" baseline="0" dirty="0">
                <a:solidFill>
                  <a:srgbClr val="293189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1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251520" y="1635646"/>
            <a:ext cx="4464496" cy="30963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94C121"/>
              </a:buClr>
              <a:buSzPct val="130000"/>
              <a:buFont typeface="Calibri" panose="020F0502020204030204" pitchFamily="34" charset="0"/>
              <a:buNone/>
              <a:defRPr sz="1600" b="0" i="0">
                <a:solidFill>
                  <a:srgbClr val="293189"/>
                </a:solidFill>
                <a:latin typeface="+mj-lt"/>
              </a:defRPr>
            </a:lvl1pPr>
            <a:lvl2pPr marL="774900" indent="-342900">
              <a:buClr>
                <a:srgbClr val="293189"/>
              </a:buClr>
              <a:buSzPct val="130000"/>
              <a:buFont typeface="Calibri" panose="020F0502020204030204" pitchFamily="34" charset="0"/>
              <a:buChar char="—"/>
              <a:defRPr sz="2000" b="0">
                <a:solidFill>
                  <a:srgbClr val="293189"/>
                </a:solidFill>
              </a:defRPr>
            </a:lvl2pPr>
            <a:lvl3pPr marL="792000" indent="-216000">
              <a:buClr>
                <a:srgbClr val="293189"/>
              </a:buClr>
              <a:buFont typeface="Calibri" panose="020F0502020204030204" pitchFamily="34" charset="0"/>
              <a:buChar char="•"/>
              <a:defRPr sz="1800" b="0">
                <a:solidFill>
                  <a:srgbClr val="293189"/>
                </a:solidFill>
              </a:defRPr>
            </a:lvl3pPr>
            <a:lvl4pPr marL="1440000" indent="-216000">
              <a:buClr>
                <a:srgbClr val="293189"/>
              </a:buClr>
              <a:buFont typeface="Calibri" panose="020F0502020204030204" pitchFamily="34" charset="0"/>
              <a:buChar char="–"/>
              <a:defRPr sz="1600" b="0">
                <a:solidFill>
                  <a:srgbClr val="293189"/>
                </a:solidFill>
              </a:defRPr>
            </a:lvl4pPr>
            <a:lvl5pPr marL="1440000" indent="-216000">
              <a:buFont typeface="Arial" panose="020B0604020202020204" pitchFamily="34" charset="0"/>
              <a:buChar char="•"/>
              <a:defRPr sz="1400">
                <a:solidFill>
                  <a:srgbClr val="164193"/>
                </a:solidFill>
              </a:defRPr>
            </a:lvl5pPr>
            <a:lvl6pPr>
              <a:buClr>
                <a:srgbClr val="293189"/>
              </a:buClr>
              <a:defRPr>
                <a:solidFill>
                  <a:srgbClr val="293189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masque.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8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00009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52032"/>
            <a:ext cx="2307613" cy="2019718"/>
          </a:xfrm>
          <a:prstGeom prst="rect">
            <a:avLst/>
          </a:prstGeom>
          <a:solidFill>
            <a:srgbClr val="000091"/>
          </a:solidFill>
        </p:spPr>
        <p:txBody>
          <a:bodyPr lIns="180000" tIns="180000" rIns="0" bIns="180000"/>
          <a:lstStyle>
            <a:lvl1pPr algn="r">
              <a:defRPr sz="2400" b="1" i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4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83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at #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1540" y="339502"/>
            <a:ext cx="8280920" cy="4464496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7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431540" y="339502"/>
            <a:ext cx="8280920" cy="4464496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73832" y="1203599"/>
            <a:ext cx="47502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3200" b="0" i="1" spc="120" baseline="0">
                <a:solidFill>
                  <a:srgbClr val="000091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971600" y="2067694"/>
            <a:ext cx="4464496" cy="1949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fr-FR" sz="2400" b="0" i="1" kern="1200" spc="-100" baseline="0" dirty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</a:t>
            </a:r>
          </a:p>
          <a:p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9" y="4651200"/>
            <a:ext cx="468052" cy="281112"/>
          </a:xfrm>
          <a:prstGeom prst="rect">
            <a:avLst/>
          </a:prstGeom>
        </p:spPr>
      </p:pic>
      <p:sp>
        <p:nvSpPr>
          <p:cNvPr id="38" name="Oval 6"/>
          <p:cNvSpPr>
            <a:spLocks noChangeArrowheads="1"/>
          </p:cNvSpPr>
          <p:nvPr userDrawn="1"/>
        </p:nvSpPr>
        <p:spPr bwMode="auto">
          <a:xfrm>
            <a:off x="-828600" y="3073823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3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#bleu moiti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 userDrawn="1"/>
        </p:nvSpPr>
        <p:spPr>
          <a:xfrm>
            <a:off x="431540" y="339502"/>
            <a:ext cx="3420380" cy="4464496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12" y="3651870"/>
            <a:ext cx="636662" cy="388364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340054" y="4243715"/>
            <a:ext cx="578969" cy="314440"/>
            <a:chOff x="859963" y="1839912"/>
            <a:chExt cx="5445587" cy="2957514"/>
          </a:xfrm>
        </p:grpSpPr>
        <p:grpSp>
          <p:nvGrpSpPr>
            <p:cNvPr id="8" name="Groupe 7"/>
            <p:cNvGrpSpPr/>
            <p:nvPr/>
          </p:nvGrpSpPr>
          <p:grpSpPr>
            <a:xfrm>
              <a:off x="859963" y="1839912"/>
              <a:ext cx="2519363" cy="2238375"/>
              <a:chOff x="3309937" y="1473200"/>
              <a:chExt cx="2519363" cy="2238375"/>
            </a:xfrm>
          </p:grpSpPr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3309937" y="2489200"/>
                <a:ext cx="1203325" cy="1222375"/>
              </a:xfrm>
              <a:custGeom>
                <a:avLst/>
                <a:gdLst>
                  <a:gd name="T0" fmla="*/ 304 w 321"/>
                  <a:gd name="T1" fmla="*/ 265 h 326"/>
                  <a:gd name="T2" fmla="*/ 216 w 321"/>
                  <a:gd name="T3" fmla="*/ 4 h 326"/>
                  <a:gd name="T4" fmla="*/ 196 w 321"/>
                  <a:gd name="T5" fmla="*/ 10 h 326"/>
                  <a:gd name="T6" fmla="*/ 170 w 321"/>
                  <a:gd name="T7" fmla="*/ 0 h 326"/>
                  <a:gd name="T8" fmla="*/ 40 w 321"/>
                  <a:gd name="T9" fmla="*/ 95 h 326"/>
                  <a:gd name="T10" fmla="*/ 42 w 321"/>
                  <a:gd name="T11" fmla="*/ 154 h 326"/>
                  <a:gd name="T12" fmla="*/ 242 w 321"/>
                  <a:gd name="T13" fmla="*/ 299 h 326"/>
                  <a:gd name="T14" fmla="*/ 304 w 321"/>
                  <a:gd name="T15" fmla="*/ 26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326">
                    <a:moveTo>
                      <a:pt x="304" y="265"/>
                    </a:moveTo>
                    <a:cubicBezTo>
                      <a:pt x="297" y="247"/>
                      <a:pt x="239" y="75"/>
                      <a:pt x="216" y="4"/>
                    </a:cubicBezTo>
                    <a:cubicBezTo>
                      <a:pt x="210" y="8"/>
                      <a:pt x="203" y="10"/>
                      <a:pt x="196" y="10"/>
                    </a:cubicBezTo>
                    <a:cubicBezTo>
                      <a:pt x="186" y="10"/>
                      <a:pt x="177" y="6"/>
                      <a:pt x="170" y="0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0" y="124"/>
                      <a:pt x="42" y="154"/>
                      <a:pt x="42" y="154"/>
                    </a:cubicBezTo>
                    <a:cubicBezTo>
                      <a:pt x="42" y="154"/>
                      <a:pt x="205" y="273"/>
                      <a:pt x="242" y="299"/>
                    </a:cubicBezTo>
                    <a:cubicBezTo>
                      <a:pt x="278" y="326"/>
                      <a:pt x="321" y="317"/>
                      <a:pt x="304" y="2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3317875" y="1547813"/>
                <a:ext cx="1162050" cy="1516063"/>
              </a:xfrm>
              <a:custGeom>
                <a:avLst/>
                <a:gdLst>
                  <a:gd name="T0" fmla="*/ 296 w 310"/>
                  <a:gd name="T1" fmla="*/ 117 h 404"/>
                  <a:gd name="T2" fmla="*/ 299 w 310"/>
                  <a:gd name="T3" fmla="*/ 103 h 404"/>
                  <a:gd name="T4" fmla="*/ 168 w 310"/>
                  <a:gd name="T5" fmla="*/ 9 h 404"/>
                  <a:gd name="T6" fmla="*/ 144 w 310"/>
                  <a:gd name="T7" fmla="*/ 0 h 404"/>
                  <a:gd name="T8" fmla="*/ 112 w 310"/>
                  <a:gd name="T9" fmla="*/ 29 h 404"/>
                  <a:gd name="T10" fmla="*/ 16 w 310"/>
                  <a:gd name="T11" fmla="*/ 326 h 404"/>
                  <a:gd name="T12" fmla="*/ 39 w 310"/>
                  <a:gd name="T13" fmla="*/ 404 h 404"/>
                  <a:gd name="T14" fmla="*/ 47 w 310"/>
                  <a:gd name="T15" fmla="*/ 342 h 404"/>
                  <a:gd name="T16" fmla="*/ 169 w 310"/>
                  <a:gd name="T17" fmla="*/ 252 h 404"/>
                  <a:gd name="T18" fmla="*/ 154 w 310"/>
                  <a:gd name="T19" fmla="*/ 221 h 404"/>
                  <a:gd name="T20" fmla="*/ 194 w 310"/>
                  <a:gd name="T21" fmla="*/ 182 h 404"/>
                  <a:gd name="T22" fmla="*/ 230 w 310"/>
                  <a:gd name="T23" fmla="*/ 207 h 404"/>
                  <a:gd name="T24" fmla="*/ 310 w 310"/>
                  <a:gd name="T25" fmla="*/ 148 h 404"/>
                  <a:gd name="T26" fmla="*/ 296 w 310"/>
                  <a:gd name="T27" fmla="*/ 11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404">
                    <a:moveTo>
                      <a:pt x="296" y="117"/>
                    </a:moveTo>
                    <a:cubicBezTo>
                      <a:pt x="296" y="112"/>
                      <a:pt x="297" y="107"/>
                      <a:pt x="299" y="103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59" y="2"/>
                      <a:pt x="151" y="0"/>
                      <a:pt x="144" y="0"/>
                    </a:cubicBezTo>
                    <a:cubicBezTo>
                      <a:pt x="122" y="0"/>
                      <a:pt x="112" y="29"/>
                      <a:pt x="112" y="29"/>
                    </a:cubicBezTo>
                    <a:cubicBezTo>
                      <a:pt x="16" y="326"/>
                      <a:pt x="16" y="326"/>
                      <a:pt x="16" y="326"/>
                    </a:cubicBezTo>
                    <a:cubicBezTo>
                      <a:pt x="0" y="375"/>
                      <a:pt x="39" y="404"/>
                      <a:pt x="39" y="404"/>
                    </a:cubicBezTo>
                    <a:cubicBezTo>
                      <a:pt x="39" y="404"/>
                      <a:pt x="4" y="369"/>
                      <a:pt x="47" y="342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0" y="245"/>
                      <a:pt x="154" y="234"/>
                      <a:pt x="154" y="221"/>
                    </a:cubicBezTo>
                    <a:cubicBezTo>
                      <a:pt x="154" y="200"/>
                      <a:pt x="172" y="182"/>
                      <a:pt x="194" y="182"/>
                    </a:cubicBezTo>
                    <a:cubicBezTo>
                      <a:pt x="210" y="182"/>
                      <a:pt x="224" y="192"/>
                      <a:pt x="230" y="207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1" y="140"/>
                      <a:pt x="296" y="130"/>
                      <a:pt x="296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740150" y="1473200"/>
                <a:ext cx="1616075" cy="836613"/>
              </a:xfrm>
              <a:custGeom>
                <a:avLst/>
                <a:gdLst>
                  <a:gd name="T0" fmla="*/ 380 w 431"/>
                  <a:gd name="T1" fmla="*/ 0 h 223"/>
                  <a:gd name="T2" fmla="*/ 67 w 431"/>
                  <a:gd name="T3" fmla="*/ 0 h 223"/>
                  <a:gd name="T4" fmla="*/ 0 w 431"/>
                  <a:gd name="T5" fmla="*/ 46 h 223"/>
                  <a:gd name="T6" fmla="*/ 62 w 431"/>
                  <a:gd name="T7" fmla="*/ 35 h 223"/>
                  <a:gd name="T8" fmla="*/ 186 w 431"/>
                  <a:gd name="T9" fmla="*/ 123 h 223"/>
                  <a:gd name="T10" fmla="*/ 222 w 431"/>
                  <a:gd name="T11" fmla="*/ 98 h 223"/>
                  <a:gd name="T12" fmla="*/ 262 w 431"/>
                  <a:gd name="T13" fmla="*/ 137 h 223"/>
                  <a:gd name="T14" fmla="*/ 248 w 431"/>
                  <a:gd name="T15" fmla="*/ 167 h 223"/>
                  <a:gd name="T16" fmla="*/ 326 w 431"/>
                  <a:gd name="T17" fmla="*/ 223 h 223"/>
                  <a:gd name="T18" fmla="*/ 361 w 431"/>
                  <a:gd name="T19" fmla="*/ 202 h 223"/>
                  <a:gd name="T20" fmla="*/ 365 w 431"/>
                  <a:gd name="T21" fmla="*/ 202 h 223"/>
                  <a:gd name="T22" fmla="*/ 416 w 431"/>
                  <a:gd name="T23" fmla="*/ 46 h 223"/>
                  <a:gd name="T24" fmla="*/ 380 w 431"/>
                  <a:gd name="T2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1" h="223">
                    <a:moveTo>
                      <a:pt x="38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15" y="0"/>
                      <a:pt x="0" y="46"/>
                      <a:pt x="0" y="46"/>
                    </a:cubicBezTo>
                    <a:cubicBezTo>
                      <a:pt x="0" y="46"/>
                      <a:pt x="22" y="2"/>
                      <a:pt x="62" y="35"/>
                    </a:cubicBezTo>
                    <a:cubicBezTo>
                      <a:pt x="186" y="123"/>
                      <a:pt x="186" y="123"/>
                      <a:pt x="186" y="123"/>
                    </a:cubicBezTo>
                    <a:cubicBezTo>
                      <a:pt x="191" y="108"/>
                      <a:pt x="206" y="98"/>
                      <a:pt x="222" y="98"/>
                    </a:cubicBezTo>
                    <a:cubicBezTo>
                      <a:pt x="244" y="98"/>
                      <a:pt x="262" y="116"/>
                      <a:pt x="262" y="137"/>
                    </a:cubicBezTo>
                    <a:cubicBezTo>
                      <a:pt x="262" y="149"/>
                      <a:pt x="256" y="160"/>
                      <a:pt x="248" y="167"/>
                    </a:cubicBezTo>
                    <a:cubicBezTo>
                      <a:pt x="326" y="223"/>
                      <a:pt x="326" y="223"/>
                      <a:pt x="326" y="223"/>
                    </a:cubicBezTo>
                    <a:cubicBezTo>
                      <a:pt x="333" y="210"/>
                      <a:pt x="346" y="202"/>
                      <a:pt x="361" y="202"/>
                    </a:cubicBezTo>
                    <a:cubicBezTo>
                      <a:pt x="362" y="202"/>
                      <a:pt x="364" y="202"/>
                      <a:pt x="365" y="202"/>
                    </a:cubicBezTo>
                    <a:cubicBezTo>
                      <a:pt x="416" y="46"/>
                      <a:pt x="416" y="46"/>
                      <a:pt x="416" y="46"/>
                    </a:cubicBezTo>
                    <a:cubicBezTo>
                      <a:pt x="431" y="0"/>
                      <a:pt x="380" y="0"/>
                      <a:pt x="3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4876800" y="1473200"/>
                <a:ext cx="952500" cy="1485900"/>
              </a:xfrm>
              <a:custGeom>
                <a:avLst/>
                <a:gdLst>
                  <a:gd name="T0" fmla="*/ 238 w 254"/>
                  <a:gd name="T1" fmla="*/ 347 h 396"/>
                  <a:gd name="T2" fmla="*/ 141 w 254"/>
                  <a:gd name="T3" fmla="*/ 49 h 396"/>
                  <a:gd name="T4" fmla="*/ 76 w 254"/>
                  <a:gd name="T5" fmla="*/ 0 h 396"/>
                  <a:gd name="T6" fmla="*/ 106 w 254"/>
                  <a:gd name="T7" fmla="*/ 55 h 396"/>
                  <a:gd name="T8" fmla="*/ 60 w 254"/>
                  <a:gd name="T9" fmla="*/ 202 h 396"/>
                  <a:gd name="T10" fmla="*/ 97 w 254"/>
                  <a:gd name="T11" fmla="*/ 241 h 396"/>
                  <a:gd name="T12" fmla="*/ 58 w 254"/>
                  <a:gd name="T13" fmla="*/ 281 h 396"/>
                  <a:gd name="T14" fmla="*/ 37 w 254"/>
                  <a:gd name="T15" fmla="*/ 275 h 396"/>
                  <a:gd name="T16" fmla="*/ 0 w 254"/>
                  <a:gd name="T17" fmla="*/ 396 h 396"/>
                  <a:gd name="T18" fmla="*/ 205 w 254"/>
                  <a:gd name="T19" fmla="*/ 396 h 396"/>
                  <a:gd name="T20" fmla="*/ 238 w 254"/>
                  <a:gd name="T21" fmla="*/ 34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96">
                    <a:moveTo>
                      <a:pt x="238" y="347"/>
                    </a:moveTo>
                    <a:cubicBezTo>
                      <a:pt x="141" y="49"/>
                      <a:pt x="141" y="49"/>
                      <a:pt x="141" y="49"/>
                    </a:cubicBezTo>
                    <a:cubicBezTo>
                      <a:pt x="125" y="0"/>
                      <a:pt x="76" y="0"/>
                      <a:pt x="76" y="0"/>
                    </a:cubicBezTo>
                    <a:cubicBezTo>
                      <a:pt x="76" y="0"/>
                      <a:pt x="125" y="8"/>
                      <a:pt x="106" y="55"/>
                    </a:cubicBezTo>
                    <a:cubicBezTo>
                      <a:pt x="60" y="202"/>
                      <a:pt x="60" y="202"/>
                      <a:pt x="60" y="202"/>
                    </a:cubicBezTo>
                    <a:cubicBezTo>
                      <a:pt x="81" y="203"/>
                      <a:pt x="97" y="220"/>
                      <a:pt x="97" y="241"/>
                    </a:cubicBezTo>
                    <a:cubicBezTo>
                      <a:pt x="97" y="263"/>
                      <a:pt x="80" y="281"/>
                      <a:pt x="58" y="281"/>
                    </a:cubicBezTo>
                    <a:cubicBezTo>
                      <a:pt x="50" y="281"/>
                      <a:pt x="43" y="279"/>
                      <a:pt x="37" y="27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205" y="396"/>
                      <a:pt x="205" y="396"/>
                      <a:pt x="205" y="396"/>
                    </a:cubicBezTo>
                    <a:cubicBezTo>
                      <a:pt x="254" y="396"/>
                      <a:pt x="238" y="347"/>
                      <a:pt x="238" y="3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351088" y="3517900"/>
              <a:ext cx="3954462" cy="1279526"/>
              <a:chOff x="2351088" y="3517900"/>
              <a:chExt cx="3954462" cy="1279526"/>
            </a:xfrm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357438" y="3517900"/>
                <a:ext cx="492125" cy="530225"/>
              </a:xfrm>
              <a:custGeom>
                <a:avLst/>
                <a:gdLst>
                  <a:gd name="T0" fmla="*/ 131 w 131"/>
                  <a:gd name="T1" fmla="*/ 71 h 141"/>
                  <a:gd name="T2" fmla="*/ 65 w 131"/>
                  <a:gd name="T3" fmla="*/ 141 h 141"/>
                  <a:gd name="T4" fmla="*/ 0 w 131"/>
                  <a:gd name="T5" fmla="*/ 71 h 141"/>
                  <a:gd name="T6" fmla="*/ 65 w 131"/>
                  <a:gd name="T7" fmla="*/ 0 h 141"/>
                  <a:gd name="T8" fmla="*/ 131 w 131"/>
                  <a:gd name="T9" fmla="*/ 71 h 141"/>
                  <a:gd name="T10" fmla="*/ 31 w 131"/>
                  <a:gd name="T11" fmla="*/ 71 h 141"/>
                  <a:gd name="T12" fmla="*/ 65 w 131"/>
                  <a:gd name="T13" fmla="*/ 111 h 141"/>
                  <a:gd name="T14" fmla="*/ 99 w 131"/>
                  <a:gd name="T15" fmla="*/ 71 h 141"/>
                  <a:gd name="T16" fmla="*/ 65 w 131"/>
                  <a:gd name="T17" fmla="*/ 30 h 141"/>
                  <a:gd name="T18" fmla="*/ 31 w 131"/>
                  <a:gd name="T19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41">
                    <a:moveTo>
                      <a:pt x="131" y="71"/>
                    </a:moveTo>
                    <a:cubicBezTo>
                      <a:pt x="131" y="113"/>
                      <a:pt x="104" y="141"/>
                      <a:pt x="65" y="141"/>
                    </a:cubicBezTo>
                    <a:cubicBezTo>
                      <a:pt x="26" y="141"/>
                      <a:pt x="0" y="113"/>
                      <a:pt x="0" y="71"/>
                    </a:cubicBezTo>
                    <a:cubicBezTo>
                      <a:pt x="0" y="28"/>
                      <a:pt x="26" y="0"/>
                      <a:pt x="65" y="0"/>
                    </a:cubicBezTo>
                    <a:cubicBezTo>
                      <a:pt x="104" y="0"/>
                      <a:pt x="131" y="28"/>
                      <a:pt x="131" y="71"/>
                    </a:cubicBezTo>
                    <a:close/>
                    <a:moveTo>
                      <a:pt x="31" y="71"/>
                    </a:moveTo>
                    <a:cubicBezTo>
                      <a:pt x="31" y="96"/>
                      <a:pt x="45" y="111"/>
                      <a:pt x="65" y="111"/>
                    </a:cubicBezTo>
                    <a:cubicBezTo>
                      <a:pt x="86" y="111"/>
                      <a:pt x="99" y="96"/>
                      <a:pt x="99" y="71"/>
                    </a:cubicBezTo>
                    <a:cubicBezTo>
                      <a:pt x="99" y="46"/>
                      <a:pt x="86" y="30"/>
                      <a:pt x="65" y="30"/>
                    </a:cubicBezTo>
                    <a:cubicBezTo>
                      <a:pt x="45" y="30"/>
                      <a:pt x="31" y="46"/>
                      <a:pt x="31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932113" y="3517900"/>
                <a:ext cx="449262" cy="530225"/>
              </a:xfrm>
              <a:custGeom>
                <a:avLst/>
                <a:gdLst>
                  <a:gd name="T0" fmla="*/ 66 w 120"/>
                  <a:gd name="T1" fmla="*/ 30 h 141"/>
                  <a:gd name="T2" fmla="*/ 32 w 120"/>
                  <a:gd name="T3" fmla="*/ 72 h 141"/>
                  <a:gd name="T4" fmla="*/ 68 w 120"/>
                  <a:gd name="T5" fmla="*/ 111 h 141"/>
                  <a:gd name="T6" fmla="*/ 97 w 120"/>
                  <a:gd name="T7" fmla="*/ 97 h 141"/>
                  <a:gd name="T8" fmla="*/ 107 w 120"/>
                  <a:gd name="T9" fmla="*/ 93 h 141"/>
                  <a:gd name="T10" fmla="*/ 120 w 120"/>
                  <a:gd name="T11" fmla="*/ 107 h 141"/>
                  <a:gd name="T12" fmla="*/ 115 w 120"/>
                  <a:gd name="T13" fmla="*/ 120 h 141"/>
                  <a:gd name="T14" fmla="*/ 66 w 120"/>
                  <a:gd name="T15" fmla="*/ 141 h 141"/>
                  <a:gd name="T16" fmla="*/ 0 w 120"/>
                  <a:gd name="T17" fmla="*/ 71 h 141"/>
                  <a:gd name="T18" fmla="*/ 66 w 120"/>
                  <a:gd name="T19" fmla="*/ 0 h 141"/>
                  <a:gd name="T20" fmla="*/ 117 w 120"/>
                  <a:gd name="T21" fmla="*/ 24 h 141"/>
                  <a:gd name="T22" fmla="*/ 120 w 120"/>
                  <a:gd name="T23" fmla="*/ 35 h 141"/>
                  <a:gd name="T24" fmla="*/ 106 w 120"/>
                  <a:gd name="T25" fmla="*/ 50 h 141"/>
                  <a:gd name="T26" fmla="*/ 95 w 120"/>
                  <a:gd name="T27" fmla="*/ 46 h 141"/>
                  <a:gd name="T28" fmla="*/ 66 w 120"/>
                  <a:gd name="T29" fmla="*/ 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41">
                    <a:moveTo>
                      <a:pt x="66" y="30"/>
                    </a:moveTo>
                    <a:cubicBezTo>
                      <a:pt x="45" y="30"/>
                      <a:pt x="32" y="46"/>
                      <a:pt x="32" y="72"/>
                    </a:cubicBezTo>
                    <a:cubicBezTo>
                      <a:pt x="32" y="96"/>
                      <a:pt x="45" y="111"/>
                      <a:pt x="68" y="111"/>
                    </a:cubicBezTo>
                    <a:cubicBezTo>
                      <a:pt x="81" y="111"/>
                      <a:pt x="88" y="106"/>
                      <a:pt x="97" y="97"/>
                    </a:cubicBezTo>
                    <a:cubicBezTo>
                      <a:pt x="100" y="94"/>
                      <a:pt x="103" y="93"/>
                      <a:pt x="107" y="93"/>
                    </a:cubicBezTo>
                    <a:cubicBezTo>
                      <a:pt x="115" y="93"/>
                      <a:pt x="120" y="101"/>
                      <a:pt x="120" y="107"/>
                    </a:cubicBezTo>
                    <a:cubicBezTo>
                      <a:pt x="120" y="111"/>
                      <a:pt x="119" y="115"/>
                      <a:pt x="115" y="120"/>
                    </a:cubicBezTo>
                    <a:cubicBezTo>
                      <a:pt x="107" y="129"/>
                      <a:pt x="91" y="141"/>
                      <a:pt x="66" y="141"/>
                    </a:cubicBezTo>
                    <a:cubicBezTo>
                      <a:pt x="26" y="141"/>
                      <a:pt x="0" y="114"/>
                      <a:pt x="0" y="71"/>
                    </a:cubicBezTo>
                    <a:cubicBezTo>
                      <a:pt x="0" y="29"/>
                      <a:pt x="26" y="0"/>
                      <a:pt x="66" y="0"/>
                    </a:cubicBezTo>
                    <a:cubicBezTo>
                      <a:pt x="97" y="0"/>
                      <a:pt x="113" y="18"/>
                      <a:pt x="117" y="24"/>
                    </a:cubicBezTo>
                    <a:cubicBezTo>
                      <a:pt x="119" y="28"/>
                      <a:pt x="120" y="32"/>
                      <a:pt x="120" y="35"/>
                    </a:cubicBezTo>
                    <a:cubicBezTo>
                      <a:pt x="120" y="45"/>
                      <a:pt x="112" y="50"/>
                      <a:pt x="106" y="50"/>
                    </a:cubicBezTo>
                    <a:cubicBezTo>
                      <a:pt x="102" y="50"/>
                      <a:pt x="98" y="49"/>
                      <a:pt x="95" y="46"/>
                    </a:cubicBezTo>
                    <a:cubicBezTo>
                      <a:pt x="85" y="36"/>
                      <a:pt x="80" y="30"/>
                      <a:pt x="66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460750" y="3517900"/>
                <a:ext cx="449262" cy="530225"/>
              </a:xfrm>
              <a:custGeom>
                <a:avLst/>
                <a:gdLst>
                  <a:gd name="T0" fmla="*/ 65 w 120"/>
                  <a:gd name="T1" fmla="*/ 30 h 141"/>
                  <a:gd name="T2" fmla="*/ 32 w 120"/>
                  <a:gd name="T3" fmla="*/ 72 h 141"/>
                  <a:gd name="T4" fmla="*/ 68 w 120"/>
                  <a:gd name="T5" fmla="*/ 111 h 141"/>
                  <a:gd name="T6" fmla="*/ 97 w 120"/>
                  <a:gd name="T7" fmla="*/ 97 h 141"/>
                  <a:gd name="T8" fmla="*/ 106 w 120"/>
                  <a:gd name="T9" fmla="*/ 93 h 141"/>
                  <a:gd name="T10" fmla="*/ 119 w 120"/>
                  <a:gd name="T11" fmla="*/ 107 h 141"/>
                  <a:gd name="T12" fmla="*/ 115 w 120"/>
                  <a:gd name="T13" fmla="*/ 120 h 141"/>
                  <a:gd name="T14" fmla="*/ 65 w 120"/>
                  <a:gd name="T15" fmla="*/ 141 h 141"/>
                  <a:gd name="T16" fmla="*/ 0 w 120"/>
                  <a:gd name="T17" fmla="*/ 71 h 141"/>
                  <a:gd name="T18" fmla="*/ 65 w 120"/>
                  <a:gd name="T19" fmla="*/ 0 h 141"/>
                  <a:gd name="T20" fmla="*/ 117 w 120"/>
                  <a:gd name="T21" fmla="*/ 24 h 141"/>
                  <a:gd name="T22" fmla="*/ 120 w 120"/>
                  <a:gd name="T23" fmla="*/ 35 h 141"/>
                  <a:gd name="T24" fmla="*/ 105 w 120"/>
                  <a:gd name="T25" fmla="*/ 50 h 141"/>
                  <a:gd name="T26" fmla="*/ 95 w 120"/>
                  <a:gd name="T27" fmla="*/ 46 h 141"/>
                  <a:gd name="T28" fmla="*/ 65 w 120"/>
                  <a:gd name="T29" fmla="*/ 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41">
                    <a:moveTo>
                      <a:pt x="65" y="30"/>
                    </a:moveTo>
                    <a:cubicBezTo>
                      <a:pt x="45" y="30"/>
                      <a:pt x="32" y="46"/>
                      <a:pt x="32" y="72"/>
                    </a:cubicBezTo>
                    <a:cubicBezTo>
                      <a:pt x="32" y="96"/>
                      <a:pt x="45" y="111"/>
                      <a:pt x="68" y="111"/>
                    </a:cubicBezTo>
                    <a:cubicBezTo>
                      <a:pt x="81" y="111"/>
                      <a:pt x="87" y="106"/>
                      <a:pt x="97" y="97"/>
                    </a:cubicBezTo>
                    <a:cubicBezTo>
                      <a:pt x="99" y="94"/>
                      <a:pt x="103" y="93"/>
                      <a:pt x="106" y="93"/>
                    </a:cubicBezTo>
                    <a:cubicBezTo>
                      <a:pt x="114" y="93"/>
                      <a:pt x="119" y="101"/>
                      <a:pt x="119" y="107"/>
                    </a:cubicBezTo>
                    <a:cubicBezTo>
                      <a:pt x="119" y="111"/>
                      <a:pt x="118" y="115"/>
                      <a:pt x="115" y="120"/>
                    </a:cubicBezTo>
                    <a:cubicBezTo>
                      <a:pt x="107" y="129"/>
                      <a:pt x="91" y="141"/>
                      <a:pt x="65" y="141"/>
                    </a:cubicBezTo>
                    <a:cubicBezTo>
                      <a:pt x="26" y="141"/>
                      <a:pt x="0" y="114"/>
                      <a:pt x="0" y="71"/>
                    </a:cubicBezTo>
                    <a:cubicBezTo>
                      <a:pt x="0" y="29"/>
                      <a:pt x="26" y="0"/>
                      <a:pt x="65" y="0"/>
                    </a:cubicBezTo>
                    <a:cubicBezTo>
                      <a:pt x="97" y="0"/>
                      <a:pt x="113" y="18"/>
                      <a:pt x="117" y="24"/>
                    </a:cubicBezTo>
                    <a:cubicBezTo>
                      <a:pt x="119" y="28"/>
                      <a:pt x="120" y="32"/>
                      <a:pt x="120" y="35"/>
                    </a:cubicBezTo>
                    <a:cubicBezTo>
                      <a:pt x="120" y="45"/>
                      <a:pt x="111" y="50"/>
                      <a:pt x="105" y="50"/>
                    </a:cubicBezTo>
                    <a:cubicBezTo>
                      <a:pt x="102" y="50"/>
                      <a:pt x="98" y="49"/>
                      <a:pt x="95" y="46"/>
                    </a:cubicBezTo>
                    <a:cubicBezTo>
                      <a:pt x="85" y="36"/>
                      <a:pt x="80" y="30"/>
                      <a:pt x="65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008438" y="3525838"/>
                <a:ext cx="115887" cy="514350"/>
              </a:xfrm>
              <a:custGeom>
                <a:avLst/>
                <a:gdLst>
                  <a:gd name="T0" fmla="*/ 0 w 31"/>
                  <a:gd name="T1" fmla="*/ 16 h 137"/>
                  <a:gd name="T2" fmla="*/ 15 w 31"/>
                  <a:gd name="T3" fmla="*/ 0 h 137"/>
                  <a:gd name="T4" fmla="*/ 31 w 31"/>
                  <a:gd name="T5" fmla="*/ 16 h 137"/>
                  <a:gd name="T6" fmla="*/ 31 w 31"/>
                  <a:gd name="T7" fmla="*/ 122 h 137"/>
                  <a:gd name="T8" fmla="*/ 15 w 31"/>
                  <a:gd name="T9" fmla="*/ 137 h 137"/>
                  <a:gd name="T10" fmla="*/ 0 w 31"/>
                  <a:gd name="T11" fmla="*/ 122 h 137"/>
                  <a:gd name="T12" fmla="*/ 0 w 31"/>
                  <a:gd name="T1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7">
                    <a:moveTo>
                      <a:pt x="0" y="16"/>
                    </a:moveTo>
                    <a:cubicBezTo>
                      <a:pt x="0" y="6"/>
                      <a:pt x="6" y="0"/>
                      <a:pt x="15" y="0"/>
                    </a:cubicBezTo>
                    <a:cubicBezTo>
                      <a:pt x="24" y="0"/>
                      <a:pt x="31" y="6"/>
                      <a:pt x="31" y="16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1"/>
                      <a:pt x="24" y="137"/>
                      <a:pt x="15" y="137"/>
                    </a:cubicBezTo>
                    <a:cubicBezTo>
                      <a:pt x="6" y="137"/>
                      <a:pt x="0" y="131"/>
                      <a:pt x="0" y="1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206875" y="3525838"/>
                <a:ext cx="441325" cy="514350"/>
              </a:xfrm>
              <a:custGeom>
                <a:avLst/>
                <a:gdLst>
                  <a:gd name="T0" fmla="*/ 103 w 118"/>
                  <a:gd name="T1" fmla="*/ 0 h 137"/>
                  <a:gd name="T2" fmla="*/ 118 w 118"/>
                  <a:gd name="T3" fmla="*/ 14 h 137"/>
                  <a:gd name="T4" fmla="*/ 103 w 118"/>
                  <a:gd name="T5" fmla="*/ 27 h 137"/>
                  <a:gd name="T6" fmla="*/ 75 w 118"/>
                  <a:gd name="T7" fmla="*/ 27 h 137"/>
                  <a:gd name="T8" fmla="*/ 75 w 118"/>
                  <a:gd name="T9" fmla="*/ 122 h 137"/>
                  <a:gd name="T10" fmla="*/ 59 w 118"/>
                  <a:gd name="T11" fmla="*/ 137 h 137"/>
                  <a:gd name="T12" fmla="*/ 43 w 118"/>
                  <a:gd name="T13" fmla="*/ 122 h 137"/>
                  <a:gd name="T14" fmla="*/ 43 w 118"/>
                  <a:gd name="T15" fmla="*/ 27 h 137"/>
                  <a:gd name="T16" fmla="*/ 15 w 118"/>
                  <a:gd name="T17" fmla="*/ 27 h 137"/>
                  <a:gd name="T18" fmla="*/ 0 w 118"/>
                  <a:gd name="T19" fmla="*/ 14 h 137"/>
                  <a:gd name="T20" fmla="*/ 15 w 118"/>
                  <a:gd name="T21" fmla="*/ 0 h 137"/>
                  <a:gd name="T22" fmla="*/ 103 w 118"/>
                  <a:gd name="T2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37">
                    <a:moveTo>
                      <a:pt x="103" y="0"/>
                    </a:moveTo>
                    <a:cubicBezTo>
                      <a:pt x="112" y="0"/>
                      <a:pt x="118" y="5"/>
                      <a:pt x="118" y="14"/>
                    </a:cubicBezTo>
                    <a:cubicBezTo>
                      <a:pt x="118" y="22"/>
                      <a:pt x="112" y="27"/>
                      <a:pt x="10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31"/>
                      <a:pt x="68" y="137"/>
                      <a:pt x="59" y="137"/>
                    </a:cubicBezTo>
                    <a:cubicBezTo>
                      <a:pt x="50" y="137"/>
                      <a:pt x="43" y="131"/>
                      <a:pt x="43" y="1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6" y="27"/>
                      <a:pt x="0" y="22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4625975" y="3525838"/>
                <a:ext cx="476250" cy="514350"/>
              </a:xfrm>
              <a:custGeom>
                <a:avLst/>
                <a:gdLst>
                  <a:gd name="T0" fmla="*/ 89 w 127"/>
                  <a:gd name="T1" fmla="*/ 110 h 137"/>
                  <a:gd name="T2" fmla="*/ 37 w 127"/>
                  <a:gd name="T3" fmla="*/ 110 h 137"/>
                  <a:gd name="T4" fmla="*/ 30 w 127"/>
                  <a:gd name="T5" fmla="*/ 128 h 137"/>
                  <a:gd name="T6" fmla="*/ 16 w 127"/>
                  <a:gd name="T7" fmla="*/ 137 h 137"/>
                  <a:gd name="T8" fmla="*/ 0 w 127"/>
                  <a:gd name="T9" fmla="*/ 124 h 137"/>
                  <a:gd name="T10" fmla="*/ 2 w 127"/>
                  <a:gd name="T11" fmla="*/ 116 h 137"/>
                  <a:gd name="T12" fmla="*/ 46 w 127"/>
                  <a:gd name="T13" fmla="*/ 13 h 137"/>
                  <a:gd name="T14" fmla="*/ 64 w 127"/>
                  <a:gd name="T15" fmla="*/ 0 h 137"/>
                  <a:gd name="T16" fmla="*/ 81 w 127"/>
                  <a:gd name="T17" fmla="*/ 13 h 137"/>
                  <a:gd name="T18" fmla="*/ 126 w 127"/>
                  <a:gd name="T19" fmla="*/ 116 h 137"/>
                  <a:gd name="T20" fmla="*/ 127 w 127"/>
                  <a:gd name="T21" fmla="*/ 122 h 137"/>
                  <a:gd name="T22" fmla="*/ 111 w 127"/>
                  <a:gd name="T23" fmla="*/ 137 h 137"/>
                  <a:gd name="T24" fmla="*/ 97 w 127"/>
                  <a:gd name="T25" fmla="*/ 128 h 137"/>
                  <a:gd name="T26" fmla="*/ 89 w 127"/>
                  <a:gd name="T27" fmla="*/ 110 h 137"/>
                  <a:gd name="T28" fmla="*/ 47 w 127"/>
                  <a:gd name="T29" fmla="*/ 84 h 137"/>
                  <a:gd name="T30" fmla="*/ 79 w 127"/>
                  <a:gd name="T31" fmla="*/ 84 h 137"/>
                  <a:gd name="T32" fmla="*/ 63 w 127"/>
                  <a:gd name="T33" fmla="*/ 43 h 137"/>
                  <a:gd name="T34" fmla="*/ 47 w 127"/>
                  <a:gd name="T35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137">
                    <a:moveTo>
                      <a:pt x="89" y="110"/>
                    </a:moveTo>
                    <a:cubicBezTo>
                      <a:pt x="37" y="110"/>
                      <a:pt x="37" y="110"/>
                      <a:pt x="37" y="11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27" y="135"/>
                      <a:pt x="23" y="137"/>
                      <a:pt x="16" y="137"/>
                    </a:cubicBezTo>
                    <a:cubicBezTo>
                      <a:pt x="7" y="137"/>
                      <a:pt x="0" y="132"/>
                      <a:pt x="0" y="124"/>
                    </a:cubicBezTo>
                    <a:cubicBezTo>
                      <a:pt x="0" y="120"/>
                      <a:pt x="1" y="118"/>
                      <a:pt x="2" y="116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5"/>
                      <a:pt x="55" y="0"/>
                      <a:pt x="64" y="0"/>
                    </a:cubicBezTo>
                    <a:cubicBezTo>
                      <a:pt x="72" y="0"/>
                      <a:pt x="78" y="5"/>
                      <a:pt x="81" y="13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26" y="117"/>
                      <a:pt x="127" y="120"/>
                      <a:pt x="127" y="122"/>
                    </a:cubicBezTo>
                    <a:cubicBezTo>
                      <a:pt x="127" y="131"/>
                      <a:pt x="120" y="137"/>
                      <a:pt x="111" y="137"/>
                    </a:cubicBezTo>
                    <a:cubicBezTo>
                      <a:pt x="103" y="137"/>
                      <a:pt x="99" y="134"/>
                      <a:pt x="97" y="128"/>
                    </a:cubicBezTo>
                    <a:lnTo>
                      <a:pt x="89" y="110"/>
                    </a:lnTo>
                    <a:close/>
                    <a:moveTo>
                      <a:pt x="47" y="84"/>
                    </a:moveTo>
                    <a:cubicBezTo>
                      <a:pt x="79" y="84"/>
                      <a:pt x="79" y="84"/>
                      <a:pt x="79" y="84"/>
                    </a:cubicBezTo>
                    <a:cubicBezTo>
                      <a:pt x="63" y="43"/>
                      <a:pt x="63" y="43"/>
                      <a:pt x="63" y="43"/>
                    </a:cubicBezTo>
                    <a:lnTo>
                      <a:pt x="4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176838" y="3525838"/>
                <a:ext cx="417512" cy="514350"/>
              </a:xfrm>
              <a:custGeom>
                <a:avLst/>
                <a:gdLst>
                  <a:gd name="T0" fmla="*/ 80 w 111"/>
                  <a:gd name="T1" fmla="*/ 15 h 137"/>
                  <a:gd name="T2" fmla="*/ 95 w 111"/>
                  <a:gd name="T3" fmla="*/ 0 h 137"/>
                  <a:gd name="T4" fmla="*/ 111 w 111"/>
                  <a:gd name="T5" fmla="*/ 15 h 137"/>
                  <a:gd name="T6" fmla="*/ 111 w 111"/>
                  <a:gd name="T7" fmla="*/ 122 h 137"/>
                  <a:gd name="T8" fmla="*/ 96 w 111"/>
                  <a:gd name="T9" fmla="*/ 137 h 137"/>
                  <a:gd name="T10" fmla="*/ 82 w 111"/>
                  <a:gd name="T11" fmla="*/ 130 h 137"/>
                  <a:gd name="T12" fmla="*/ 31 w 111"/>
                  <a:gd name="T13" fmla="*/ 64 h 137"/>
                  <a:gd name="T14" fmla="*/ 31 w 111"/>
                  <a:gd name="T15" fmla="*/ 122 h 137"/>
                  <a:gd name="T16" fmla="*/ 15 w 111"/>
                  <a:gd name="T17" fmla="*/ 137 h 137"/>
                  <a:gd name="T18" fmla="*/ 0 w 111"/>
                  <a:gd name="T19" fmla="*/ 122 h 137"/>
                  <a:gd name="T20" fmla="*/ 0 w 111"/>
                  <a:gd name="T21" fmla="*/ 17 h 137"/>
                  <a:gd name="T22" fmla="*/ 15 w 111"/>
                  <a:gd name="T23" fmla="*/ 0 h 137"/>
                  <a:gd name="T24" fmla="*/ 28 w 111"/>
                  <a:gd name="T25" fmla="*/ 7 h 137"/>
                  <a:gd name="T26" fmla="*/ 80 w 111"/>
                  <a:gd name="T27" fmla="*/ 79 h 137"/>
                  <a:gd name="T28" fmla="*/ 80 w 111"/>
                  <a:gd name="T29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37">
                    <a:moveTo>
                      <a:pt x="80" y="15"/>
                    </a:moveTo>
                    <a:cubicBezTo>
                      <a:pt x="80" y="6"/>
                      <a:pt x="86" y="0"/>
                      <a:pt x="95" y="0"/>
                    </a:cubicBezTo>
                    <a:cubicBezTo>
                      <a:pt x="104" y="0"/>
                      <a:pt x="111" y="6"/>
                      <a:pt x="111" y="15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30"/>
                      <a:pt x="105" y="137"/>
                      <a:pt x="96" y="137"/>
                    </a:cubicBezTo>
                    <a:cubicBezTo>
                      <a:pt x="90" y="137"/>
                      <a:pt x="86" y="136"/>
                      <a:pt x="82" y="130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2"/>
                      <a:pt x="24" y="137"/>
                      <a:pt x="15" y="137"/>
                    </a:cubicBezTo>
                    <a:cubicBezTo>
                      <a:pt x="7" y="137"/>
                      <a:pt x="0" y="132"/>
                      <a:pt x="0" y="1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4" y="0"/>
                      <a:pt x="15" y="0"/>
                    </a:cubicBezTo>
                    <a:cubicBezTo>
                      <a:pt x="20" y="0"/>
                      <a:pt x="25" y="2"/>
                      <a:pt x="28" y="7"/>
                    </a:cubicBezTo>
                    <a:cubicBezTo>
                      <a:pt x="80" y="79"/>
                      <a:pt x="80" y="79"/>
                      <a:pt x="80" y="79"/>
                    </a:cubicBezTo>
                    <a:lnTo>
                      <a:pt x="80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710238" y="3525838"/>
                <a:ext cx="115887" cy="514350"/>
              </a:xfrm>
              <a:custGeom>
                <a:avLst/>
                <a:gdLst>
                  <a:gd name="T0" fmla="*/ 0 w 31"/>
                  <a:gd name="T1" fmla="*/ 16 h 137"/>
                  <a:gd name="T2" fmla="*/ 16 w 31"/>
                  <a:gd name="T3" fmla="*/ 0 h 137"/>
                  <a:gd name="T4" fmla="*/ 31 w 31"/>
                  <a:gd name="T5" fmla="*/ 16 h 137"/>
                  <a:gd name="T6" fmla="*/ 31 w 31"/>
                  <a:gd name="T7" fmla="*/ 122 h 137"/>
                  <a:gd name="T8" fmla="*/ 16 w 31"/>
                  <a:gd name="T9" fmla="*/ 137 h 137"/>
                  <a:gd name="T10" fmla="*/ 0 w 31"/>
                  <a:gd name="T11" fmla="*/ 122 h 137"/>
                  <a:gd name="T12" fmla="*/ 0 w 31"/>
                  <a:gd name="T1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7">
                    <a:moveTo>
                      <a:pt x="0" y="16"/>
                    </a:moveTo>
                    <a:cubicBezTo>
                      <a:pt x="0" y="6"/>
                      <a:pt x="7" y="0"/>
                      <a:pt x="16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1"/>
                      <a:pt x="25" y="137"/>
                      <a:pt x="16" y="137"/>
                    </a:cubicBezTo>
                    <a:cubicBezTo>
                      <a:pt x="7" y="137"/>
                      <a:pt x="0" y="131"/>
                      <a:pt x="0" y="1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946775" y="3525838"/>
                <a:ext cx="347662" cy="514350"/>
              </a:xfrm>
              <a:custGeom>
                <a:avLst/>
                <a:gdLst>
                  <a:gd name="T0" fmla="*/ 79 w 93"/>
                  <a:gd name="T1" fmla="*/ 110 h 137"/>
                  <a:gd name="T2" fmla="*/ 93 w 93"/>
                  <a:gd name="T3" fmla="*/ 124 h 137"/>
                  <a:gd name="T4" fmla="*/ 79 w 93"/>
                  <a:gd name="T5" fmla="*/ 137 h 137"/>
                  <a:gd name="T6" fmla="*/ 16 w 93"/>
                  <a:gd name="T7" fmla="*/ 137 h 137"/>
                  <a:gd name="T8" fmla="*/ 0 w 93"/>
                  <a:gd name="T9" fmla="*/ 122 h 137"/>
                  <a:gd name="T10" fmla="*/ 0 w 93"/>
                  <a:gd name="T11" fmla="*/ 16 h 137"/>
                  <a:gd name="T12" fmla="*/ 16 w 93"/>
                  <a:gd name="T13" fmla="*/ 0 h 137"/>
                  <a:gd name="T14" fmla="*/ 79 w 93"/>
                  <a:gd name="T15" fmla="*/ 0 h 137"/>
                  <a:gd name="T16" fmla="*/ 93 w 93"/>
                  <a:gd name="T17" fmla="*/ 14 h 137"/>
                  <a:gd name="T18" fmla="*/ 79 w 93"/>
                  <a:gd name="T19" fmla="*/ 27 h 137"/>
                  <a:gd name="T20" fmla="*/ 31 w 93"/>
                  <a:gd name="T21" fmla="*/ 27 h 137"/>
                  <a:gd name="T22" fmla="*/ 31 w 93"/>
                  <a:gd name="T23" fmla="*/ 54 h 137"/>
                  <a:gd name="T24" fmla="*/ 65 w 93"/>
                  <a:gd name="T25" fmla="*/ 54 h 137"/>
                  <a:gd name="T26" fmla="*/ 80 w 93"/>
                  <a:gd name="T27" fmla="*/ 68 h 137"/>
                  <a:gd name="T28" fmla="*/ 65 w 93"/>
                  <a:gd name="T29" fmla="*/ 82 h 137"/>
                  <a:gd name="T30" fmla="*/ 31 w 93"/>
                  <a:gd name="T31" fmla="*/ 82 h 137"/>
                  <a:gd name="T32" fmla="*/ 31 w 93"/>
                  <a:gd name="T33" fmla="*/ 110 h 137"/>
                  <a:gd name="T34" fmla="*/ 79 w 93"/>
                  <a:gd name="T35" fmla="*/ 11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37">
                    <a:moveTo>
                      <a:pt x="79" y="110"/>
                    </a:moveTo>
                    <a:cubicBezTo>
                      <a:pt x="88" y="110"/>
                      <a:pt x="93" y="115"/>
                      <a:pt x="93" y="124"/>
                    </a:cubicBezTo>
                    <a:cubicBezTo>
                      <a:pt x="93" y="132"/>
                      <a:pt x="88" y="137"/>
                      <a:pt x="79" y="137"/>
                    </a:cubicBezTo>
                    <a:cubicBezTo>
                      <a:pt x="16" y="137"/>
                      <a:pt x="16" y="137"/>
                      <a:pt x="16" y="137"/>
                    </a:cubicBezTo>
                    <a:cubicBezTo>
                      <a:pt x="6" y="137"/>
                      <a:pt x="0" y="131"/>
                      <a:pt x="0" y="1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6"/>
                      <a:pt x="6" y="0"/>
                      <a:pt x="16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8" y="0"/>
                      <a:pt x="93" y="5"/>
                      <a:pt x="93" y="14"/>
                    </a:cubicBezTo>
                    <a:cubicBezTo>
                      <a:pt x="93" y="22"/>
                      <a:pt x="88" y="27"/>
                      <a:pt x="79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74" y="54"/>
                      <a:pt x="80" y="59"/>
                      <a:pt x="80" y="68"/>
                    </a:cubicBezTo>
                    <a:cubicBezTo>
                      <a:pt x="80" y="76"/>
                      <a:pt x="74" y="82"/>
                      <a:pt x="65" y="82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1" y="110"/>
                      <a:pt x="31" y="110"/>
                      <a:pt x="31" y="110"/>
                    </a:cubicBezTo>
                    <a:lnTo>
                      <a:pt x="79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351088" y="4265613"/>
                <a:ext cx="400050" cy="528638"/>
              </a:xfrm>
              <a:custGeom>
                <a:avLst/>
                <a:gdLst>
                  <a:gd name="T0" fmla="*/ 75 w 107"/>
                  <a:gd name="T1" fmla="*/ 100 h 141"/>
                  <a:gd name="T2" fmla="*/ 42 w 107"/>
                  <a:gd name="T3" fmla="*/ 82 h 141"/>
                  <a:gd name="T4" fmla="*/ 3 w 107"/>
                  <a:gd name="T5" fmla="*/ 40 h 141"/>
                  <a:gd name="T6" fmla="*/ 54 w 107"/>
                  <a:gd name="T7" fmla="*/ 0 h 141"/>
                  <a:gd name="T8" fmla="*/ 92 w 107"/>
                  <a:gd name="T9" fmla="*/ 9 h 141"/>
                  <a:gd name="T10" fmla="*/ 102 w 107"/>
                  <a:gd name="T11" fmla="*/ 26 h 141"/>
                  <a:gd name="T12" fmla="*/ 87 w 107"/>
                  <a:gd name="T13" fmla="*/ 41 h 141"/>
                  <a:gd name="T14" fmla="*/ 74 w 107"/>
                  <a:gd name="T15" fmla="*/ 37 h 141"/>
                  <a:gd name="T16" fmla="*/ 52 w 107"/>
                  <a:gd name="T17" fmla="*/ 30 h 141"/>
                  <a:gd name="T18" fmla="*/ 34 w 107"/>
                  <a:gd name="T19" fmla="*/ 40 h 141"/>
                  <a:gd name="T20" fmla="*/ 65 w 107"/>
                  <a:gd name="T21" fmla="*/ 57 h 141"/>
                  <a:gd name="T22" fmla="*/ 107 w 107"/>
                  <a:gd name="T23" fmla="*/ 99 h 141"/>
                  <a:gd name="T24" fmla="*/ 52 w 107"/>
                  <a:gd name="T25" fmla="*/ 141 h 141"/>
                  <a:gd name="T26" fmla="*/ 8 w 107"/>
                  <a:gd name="T27" fmla="*/ 129 h 141"/>
                  <a:gd name="T28" fmla="*/ 0 w 107"/>
                  <a:gd name="T29" fmla="*/ 114 h 141"/>
                  <a:gd name="T30" fmla="*/ 14 w 107"/>
                  <a:gd name="T31" fmla="*/ 98 h 141"/>
                  <a:gd name="T32" fmla="*/ 26 w 107"/>
                  <a:gd name="T33" fmla="*/ 102 h 141"/>
                  <a:gd name="T34" fmla="*/ 55 w 107"/>
                  <a:gd name="T35" fmla="*/ 111 h 141"/>
                  <a:gd name="T36" fmla="*/ 75 w 107"/>
                  <a:gd name="T37" fmla="*/ 10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41">
                    <a:moveTo>
                      <a:pt x="75" y="100"/>
                    </a:moveTo>
                    <a:cubicBezTo>
                      <a:pt x="75" y="93"/>
                      <a:pt x="68" y="88"/>
                      <a:pt x="42" y="82"/>
                    </a:cubicBezTo>
                    <a:cubicBezTo>
                      <a:pt x="18" y="75"/>
                      <a:pt x="3" y="65"/>
                      <a:pt x="3" y="40"/>
                    </a:cubicBezTo>
                    <a:cubicBezTo>
                      <a:pt x="3" y="14"/>
                      <a:pt x="26" y="0"/>
                      <a:pt x="54" y="0"/>
                    </a:cubicBezTo>
                    <a:cubicBezTo>
                      <a:pt x="70" y="0"/>
                      <a:pt x="81" y="2"/>
                      <a:pt x="92" y="9"/>
                    </a:cubicBezTo>
                    <a:cubicBezTo>
                      <a:pt x="99" y="14"/>
                      <a:pt x="102" y="20"/>
                      <a:pt x="102" y="26"/>
                    </a:cubicBezTo>
                    <a:cubicBezTo>
                      <a:pt x="102" y="37"/>
                      <a:pt x="93" y="41"/>
                      <a:pt x="87" y="41"/>
                    </a:cubicBezTo>
                    <a:cubicBezTo>
                      <a:pt x="82" y="41"/>
                      <a:pt x="78" y="39"/>
                      <a:pt x="74" y="37"/>
                    </a:cubicBezTo>
                    <a:cubicBezTo>
                      <a:pt x="68" y="34"/>
                      <a:pt x="64" y="30"/>
                      <a:pt x="52" y="30"/>
                    </a:cubicBezTo>
                    <a:cubicBezTo>
                      <a:pt x="39" y="30"/>
                      <a:pt x="34" y="36"/>
                      <a:pt x="34" y="40"/>
                    </a:cubicBezTo>
                    <a:cubicBezTo>
                      <a:pt x="34" y="47"/>
                      <a:pt x="41" y="51"/>
                      <a:pt x="65" y="57"/>
                    </a:cubicBezTo>
                    <a:cubicBezTo>
                      <a:pt x="86" y="63"/>
                      <a:pt x="107" y="71"/>
                      <a:pt x="107" y="99"/>
                    </a:cubicBezTo>
                    <a:cubicBezTo>
                      <a:pt x="107" y="122"/>
                      <a:pt x="89" y="141"/>
                      <a:pt x="52" y="141"/>
                    </a:cubicBezTo>
                    <a:cubicBezTo>
                      <a:pt x="32" y="141"/>
                      <a:pt x="18" y="137"/>
                      <a:pt x="8" y="129"/>
                    </a:cubicBezTo>
                    <a:cubicBezTo>
                      <a:pt x="4" y="125"/>
                      <a:pt x="0" y="120"/>
                      <a:pt x="0" y="114"/>
                    </a:cubicBezTo>
                    <a:cubicBezTo>
                      <a:pt x="0" y="102"/>
                      <a:pt x="10" y="98"/>
                      <a:pt x="14" y="98"/>
                    </a:cubicBezTo>
                    <a:cubicBezTo>
                      <a:pt x="18" y="98"/>
                      <a:pt x="22" y="100"/>
                      <a:pt x="26" y="102"/>
                    </a:cubicBezTo>
                    <a:cubicBezTo>
                      <a:pt x="34" y="108"/>
                      <a:pt x="42" y="111"/>
                      <a:pt x="55" y="111"/>
                    </a:cubicBezTo>
                    <a:cubicBezTo>
                      <a:pt x="65" y="111"/>
                      <a:pt x="75" y="109"/>
                      <a:pt x="75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803525" y="4271963"/>
                <a:ext cx="473075" cy="514350"/>
              </a:xfrm>
              <a:custGeom>
                <a:avLst/>
                <a:gdLst>
                  <a:gd name="T0" fmla="*/ 89 w 126"/>
                  <a:gd name="T1" fmla="*/ 110 h 137"/>
                  <a:gd name="T2" fmla="*/ 36 w 126"/>
                  <a:gd name="T3" fmla="*/ 110 h 137"/>
                  <a:gd name="T4" fmla="*/ 29 w 126"/>
                  <a:gd name="T5" fmla="*/ 128 h 137"/>
                  <a:gd name="T6" fmla="*/ 15 w 126"/>
                  <a:gd name="T7" fmla="*/ 137 h 137"/>
                  <a:gd name="T8" fmla="*/ 0 w 126"/>
                  <a:gd name="T9" fmla="*/ 124 h 137"/>
                  <a:gd name="T10" fmla="*/ 1 w 126"/>
                  <a:gd name="T11" fmla="*/ 116 h 137"/>
                  <a:gd name="T12" fmla="*/ 46 w 126"/>
                  <a:gd name="T13" fmla="*/ 13 h 137"/>
                  <a:gd name="T14" fmla="*/ 63 w 126"/>
                  <a:gd name="T15" fmla="*/ 0 h 137"/>
                  <a:gd name="T16" fmla="*/ 81 w 126"/>
                  <a:gd name="T17" fmla="*/ 13 h 137"/>
                  <a:gd name="T18" fmla="*/ 125 w 126"/>
                  <a:gd name="T19" fmla="*/ 116 h 137"/>
                  <a:gd name="T20" fmla="*/ 126 w 126"/>
                  <a:gd name="T21" fmla="*/ 122 h 137"/>
                  <a:gd name="T22" fmla="*/ 110 w 126"/>
                  <a:gd name="T23" fmla="*/ 137 h 137"/>
                  <a:gd name="T24" fmla="*/ 96 w 126"/>
                  <a:gd name="T25" fmla="*/ 128 h 137"/>
                  <a:gd name="T26" fmla="*/ 89 w 126"/>
                  <a:gd name="T27" fmla="*/ 110 h 137"/>
                  <a:gd name="T28" fmla="*/ 46 w 126"/>
                  <a:gd name="T29" fmla="*/ 84 h 137"/>
                  <a:gd name="T30" fmla="*/ 79 w 126"/>
                  <a:gd name="T31" fmla="*/ 84 h 137"/>
                  <a:gd name="T32" fmla="*/ 62 w 126"/>
                  <a:gd name="T33" fmla="*/ 43 h 137"/>
                  <a:gd name="T34" fmla="*/ 46 w 126"/>
                  <a:gd name="T35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137">
                    <a:moveTo>
                      <a:pt x="89" y="110"/>
                    </a:moveTo>
                    <a:cubicBezTo>
                      <a:pt x="36" y="110"/>
                      <a:pt x="36" y="110"/>
                      <a:pt x="36" y="110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27" y="135"/>
                      <a:pt x="22" y="137"/>
                      <a:pt x="15" y="137"/>
                    </a:cubicBezTo>
                    <a:cubicBezTo>
                      <a:pt x="6" y="137"/>
                      <a:pt x="0" y="132"/>
                      <a:pt x="0" y="124"/>
                    </a:cubicBezTo>
                    <a:cubicBezTo>
                      <a:pt x="0" y="120"/>
                      <a:pt x="0" y="118"/>
                      <a:pt x="1" y="116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9" y="5"/>
                      <a:pt x="54" y="0"/>
                      <a:pt x="63" y="0"/>
                    </a:cubicBezTo>
                    <a:cubicBezTo>
                      <a:pt x="72" y="0"/>
                      <a:pt x="77" y="5"/>
                      <a:pt x="81" y="13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6" y="117"/>
                      <a:pt x="126" y="120"/>
                      <a:pt x="126" y="122"/>
                    </a:cubicBezTo>
                    <a:cubicBezTo>
                      <a:pt x="126" y="131"/>
                      <a:pt x="119" y="137"/>
                      <a:pt x="110" y="137"/>
                    </a:cubicBezTo>
                    <a:cubicBezTo>
                      <a:pt x="103" y="137"/>
                      <a:pt x="98" y="134"/>
                      <a:pt x="96" y="128"/>
                    </a:cubicBezTo>
                    <a:lnTo>
                      <a:pt x="89" y="110"/>
                    </a:lnTo>
                    <a:close/>
                    <a:moveTo>
                      <a:pt x="46" y="84"/>
                    </a:moveTo>
                    <a:cubicBezTo>
                      <a:pt x="79" y="84"/>
                      <a:pt x="79" y="84"/>
                      <a:pt x="79" y="84"/>
                    </a:cubicBezTo>
                    <a:cubicBezTo>
                      <a:pt x="62" y="43"/>
                      <a:pt x="62" y="43"/>
                      <a:pt x="62" y="43"/>
                    </a:cubicBezTo>
                    <a:lnTo>
                      <a:pt x="46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351213" y="4271963"/>
                <a:ext cx="415925" cy="514350"/>
              </a:xfrm>
              <a:custGeom>
                <a:avLst/>
                <a:gdLst>
                  <a:gd name="T0" fmla="*/ 80 w 111"/>
                  <a:gd name="T1" fmla="*/ 15 h 137"/>
                  <a:gd name="T2" fmla="*/ 95 w 111"/>
                  <a:gd name="T3" fmla="*/ 0 h 137"/>
                  <a:gd name="T4" fmla="*/ 111 w 111"/>
                  <a:gd name="T5" fmla="*/ 15 h 137"/>
                  <a:gd name="T6" fmla="*/ 111 w 111"/>
                  <a:gd name="T7" fmla="*/ 122 h 137"/>
                  <a:gd name="T8" fmla="*/ 96 w 111"/>
                  <a:gd name="T9" fmla="*/ 137 h 137"/>
                  <a:gd name="T10" fmla="*/ 82 w 111"/>
                  <a:gd name="T11" fmla="*/ 130 h 137"/>
                  <a:gd name="T12" fmla="*/ 31 w 111"/>
                  <a:gd name="T13" fmla="*/ 64 h 137"/>
                  <a:gd name="T14" fmla="*/ 31 w 111"/>
                  <a:gd name="T15" fmla="*/ 122 h 137"/>
                  <a:gd name="T16" fmla="*/ 16 w 111"/>
                  <a:gd name="T17" fmla="*/ 137 h 137"/>
                  <a:gd name="T18" fmla="*/ 0 w 111"/>
                  <a:gd name="T19" fmla="*/ 122 h 137"/>
                  <a:gd name="T20" fmla="*/ 0 w 111"/>
                  <a:gd name="T21" fmla="*/ 17 h 137"/>
                  <a:gd name="T22" fmla="*/ 16 w 111"/>
                  <a:gd name="T23" fmla="*/ 0 h 137"/>
                  <a:gd name="T24" fmla="*/ 29 w 111"/>
                  <a:gd name="T25" fmla="*/ 7 h 137"/>
                  <a:gd name="T26" fmla="*/ 80 w 111"/>
                  <a:gd name="T27" fmla="*/ 79 h 137"/>
                  <a:gd name="T28" fmla="*/ 80 w 111"/>
                  <a:gd name="T29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37">
                    <a:moveTo>
                      <a:pt x="80" y="15"/>
                    </a:moveTo>
                    <a:cubicBezTo>
                      <a:pt x="80" y="6"/>
                      <a:pt x="87" y="0"/>
                      <a:pt x="95" y="0"/>
                    </a:cubicBezTo>
                    <a:cubicBezTo>
                      <a:pt x="104" y="0"/>
                      <a:pt x="111" y="6"/>
                      <a:pt x="111" y="15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30"/>
                      <a:pt x="105" y="137"/>
                      <a:pt x="96" y="137"/>
                    </a:cubicBezTo>
                    <a:cubicBezTo>
                      <a:pt x="90" y="137"/>
                      <a:pt x="86" y="136"/>
                      <a:pt x="82" y="130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2"/>
                      <a:pt x="25" y="137"/>
                      <a:pt x="16" y="137"/>
                    </a:cubicBezTo>
                    <a:cubicBezTo>
                      <a:pt x="7" y="137"/>
                      <a:pt x="0" y="132"/>
                      <a:pt x="0" y="1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4" y="0"/>
                      <a:pt x="16" y="0"/>
                    </a:cubicBezTo>
                    <a:cubicBezTo>
                      <a:pt x="21" y="0"/>
                      <a:pt x="25" y="2"/>
                      <a:pt x="29" y="7"/>
                    </a:cubicBezTo>
                    <a:cubicBezTo>
                      <a:pt x="80" y="79"/>
                      <a:pt x="80" y="79"/>
                      <a:pt x="80" y="79"/>
                    </a:cubicBezTo>
                    <a:lnTo>
                      <a:pt x="80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835400" y="4271963"/>
                <a:ext cx="446087" cy="514350"/>
              </a:xfrm>
              <a:custGeom>
                <a:avLst/>
                <a:gdLst>
                  <a:gd name="T0" fmla="*/ 103 w 119"/>
                  <a:gd name="T1" fmla="*/ 0 h 137"/>
                  <a:gd name="T2" fmla="*/ 119 w 119"/>
                  <a:gd name="T3" fmla="*/ 14 h 137"/>
                  <a:gd name="T4" fmla="*/ 103 w 119"/>
                  <a:gd name="T5" fmla="*/ 28 h 137"/>
                  <a:gd name="T6" fmla="*/ 75 w 119"/>
                  <a:gd name="T7" fmla="*/ 28 h 137"/>
                  <a:gd name="T8" fmla="*/ 75 w 119"/>
                  <a:gd name="T9" fmla="*/ 122 h 137"/>
                  <a:gd name="T10" fmla="*/ 59 w 119"/>
                  <a:gd name="T11" fmla="*/ 137 h 137"/>
                  <a:gd name="T12" fmla="*/ 44 w 119"/>
                  <a:gd name="T13" fmla="*/ 122 h 137"/>
                  <a:gd name="T14" fmla="*/ 44 w 119"/>
                  <a:gd name="T15" fmla="*/ 28 h 137"/>
                  <a:gd name="T16" fmla="*/ 15 w 119"/>
                  <a:gd name="T17" fmla="*/ 28 h 137"/>
                  <a:gd name="T18" fmla="*/ 0 w 119"/>
                  <a:gd name="T19" fmla="*/ 14 h 137"/>
                  <a:gd name="T20" fmla="*/ 15 w 119"/>
                  <a:gd name="T21" fmla="*/ 0 h 137"/>
                  <a:gd name="T22" fmla="*/ 103 w 119"/>
                  <a:gd name="T2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37">
                    <a:moveTo>
                      <a:pt x="103" y="0"/>
                    </a:moveTo>
                    <a:cubicBezTo>
                      <a:pt x="112" y="0"/>
                      <a:pt x="119" y="5"/>
                      <a:pt x="119" y="14"/>
                    </a:cubicBezTo>
                    <a:cubicBezTo>
                      <a:pt x="119" y="22"/>
                      <a:pt x="112" y="28"/>
                      <a:pt x="103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31"/>
                      <a:pt x="68" y="137"/>
                      <a:pt x="59" y="137"/>
                    </a:cubicBezTo>
                    <a:cubicBezTo>
                      <a:pt x="50" y="137"/>
                      <a:pt x="44" y="131"/>
                      <a:pt x="44" y="12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4344988" y="4076700"/>
                <a:ext cx="349250" cy="709613"/>
              </a:xfrm>
              <a:custGeom>
                <a:avLst/>
                <a:gdLst>
                  <a:gd name="T0" fmla="*/ 79 w 93"/>
                  <a:gd name="T1" fmla="*/ 162 h 189"/>
                  <a:gd name="T2" fmla="*/ 93 w 93"/>
                  <a:gd name="T3" fmla="*/ 176 h 189"/>
                  <a:gd name="T4" fmla="*/ 79 w 93"/>
                  <a:gd name="T5" fmla="*/ 189 h 189"/>
                  <a:gd name="T6" fmla="*/ 16 w 93"/>
                  <a:gd name="T7" fmla="*/ 189 h 189"/>
                  <a:gd name="T8" fmla="*/ 0 w 93"/>
                  <a:gd name="T9" fmla="*/ 174 h 189"/>
                  <a:gd name="T10" fmla="*/ 0 w 93"/>
                  <a:gd name="T11" fmla="*/ 68 h 189"/>
                  <a:gd name="T12" fmla="*/ 16 w 93"/>
                  <a:gd name="T13" fmla="*/ 52 h 189"/>
                  <a:gd name="T14" fmla="*/ 79 w 93"/>
                  <a:gd name="T15" fmla="*/ 52 h 189"/>
                  <a:gd name="T16" fmla="*/ 93 w 93"/>
                  <a:gd name="T17" fmla="*/ 66 h 189"/>
                  <a:gd name="T18" fmla="*/ 79 w 93"/>
                  <a:gd name="T19" fmla="*/ 80 h 189"/>
                  <a:gd name="T20" fmla="*/ 32 w 93"/>
                  <a:gd name="T21" fmla="*/ 80 h 189"/>
                  <a:gd name="T22" fmla="*/ 32 w 93"/>
                  <a:gd name="T23" fmla="*/ 106 h 189"/>
                  <a:gd name="T24" fmla="*/ 65 w 93"/>
                  <a:gd name="T25" fmla="*/ 106 h 189"/>
                  <a:gd name="T26" fmla="*/ 80 w 93"/>
                  <a:gd name="T27" fmla="*/ 120 h 189"/>
                  <a:gd name="T28" fmla="*/ 65 w 93"/>
                  <a:gd name="T29" fmla="*/ 134 h 189"/>
                  <a:gd name="T30" fmla="*/ 32 w 93"/>
                  <a:gd name="T31" fmla="*/ 134 h 189"/>
                  <a:gd name="T32" fmla="*/ 32 w 93"/>
                  <a:gd name="T33" fmla="*/ 162 h 189"/>
                  <a:gd name="T34" fmla="*/ 79 w 93"/>
                  <a:gd name="T35" fmla="*/ 162 h 189"/>
                  <a:gd name="T36" fmla="*/ 54 w 93"/>
                  <a:gd name="T37" fmla="*/ 3 h 189"/>
                  <a:gd name="T38" fmla="*/ 62 w 93"/>
                  <a:gd name="T39" fmla="*/ 0 h 189"/>
                  <a:gd name="T40" fmla="*/ 75 w 93"/>
                  <a:gd name="T41" fmla="*/ 12 h 189"/>
                  <a:gd name="T42" fmla="*/ 70 w 93"/>
                  <a:gd name="T43" fmla="*/ 22 h 189"/>
                  <a:gd name="T44" fmla="*/ 44 w 93"/>
                  <a:gd name="T45" fmla="*/ 39 h 189"/>
                  <a:gd name="T46" fmla="*/ 38 w 93"/>
                  <a:gd name="T47" fmla="*/ 42 h 189"/>
                  <a:gd name="T48" fmla="*/ 28 w 93"/>
                  <a:gd name="T49" fmla="*/ 32 h 189"/>
                  <a:gd name="T50" fmla="*/ 32 w 93"/>
                  <a:gd name="T51" fmla="*/ 24 h 189"/>
                  <a:gd name="T52" fmla="*/ 54 w 93"/>
                  <a:gd name="T53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189">
                    <a:moveTo>
                      <a:pt x="79" y="162"/>
                    </a:moveTo>
                    <a:cubicBezTo>
                      <a:pt x="88" y="162"/>
                      <a:pt x="93" y="167"/>
                      <a:pt x="93" y="176"/>
                    </a:cubicBezTo>
                    <a:cubicBezTo>
                      <a:pt x="93" y="184"/>
                      <a:pt x="88" y="189"/>
                      <a:pt x="79" y="18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6" y="189"/>
                      <a:pt x="0" y="183"/>
                      <a:pt x="0" y="17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58"/>
                      <a:pt x="6" y="52"/>
                      <a:pt x="16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8" y="52"/>
                      <a:pt x="93" y="57"/>
                      <a:pt x="93" y="66"/>
                    </a:cubicBezTo>
                    <a:cubicBezTo>
                      <a:pt x="93" y="74"/>
                      <a:pt x="88" y="80"/>
                      <a:pt x="79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74" y="106"/>
                      <a:pt x="80" y="111"/>
                      <a:pt x="80" y="120"/>
                    </a:cubicBezTo>
                    <a:cubicBezTo>
                      <a:pt x="80" y="129"/>
                      <a:pt x="74" y="134"/>
                      <a:pt x="65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2" y="162"/>
                      <a:pt x="32" y="162"/>
                      <a:pt x="32" y="162"/>
                    </a:cubicBezTo>
                    <a:lnTo>
                      <a:pt x="79" y="162"/>
                    </a:lnTo>
                    <a:close/>
                    <a:moveTo>
                      <a:pt x="54" y="3"/>
                    </a:moveTo>
                    <a:cubicBezTo>
                      <a:pt x="56" y="1"/>
                      <a:pt x="59" y="0"/>
                      <a:pt x="62" y="0"/>
                    </a:cubicBezTo>
                    <a:cubicBezTo>
                      <a:pt x="69" y="0"/>
                      <a:pt x="75" y="6"/>
                      <a:pt x="75" y="12"/>
                    </a:cubicBezTo>
                    <a:cubicBezTo>
                      <a:pt x="75" y="16"/>
                      <a:pt x="74" y="20"/>
                      <a:pt x="70" y="2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1" y="41"/>
                      <a:pt x="39" y="42"/>
                      <a:pt x="38" y="42"/>
                    </a:cubicBezTo>
                    <a:cubicBezTo>
                      <a:pt x="32" y="42"/>
                      <a:pt x="28" y="36"/>
                      <a:pt x="28" y="32"/>
                    </a:cubicBezTo>
                    <a:cubicBezTo>
                      <a:pt x="28" y="29"/>
                      <a:pt x="30" y="27"/>
                      <a:pt x="32" y="24"/>
                    </a:cubicBezTo>
                    <a:lnTo>
                      <a:pt x="5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806950" y="4265613"/>
                <a:ext cx="300037" cy="520700"/>
              </a:xfrm>
              <a:custGeom>
                <a:avLst/>
                <a:gdLst>
                  <a:gd name="T0" fmla="*/ 42 w 80"/>
                  <a:gd name="T1" fmla="*/ 77 h 139"/>
                  <a:gd name="T2" fmla="*/ 66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4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5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2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2" y="77"/>
                    </a:moveTo>
                    <a:cubicBezTo>
                      <a:pt x="59" y="55"/>
                      <a:pt x="66" y="43"/>
                      <a:pt x="66" y="32"/>
                    </a:cubicBezTo>
                    <a:cubicBezTo>
                      <a:pt x="66" y="20"/>
                      <a:pt x="58" y="10"/>
                      <a:pt x="41" y="10"/>
                    </a:cubicBezTo>
                    <a:cubicBezTo>
                      <a:pt x="27" y="10"/>
                      <a:pt x="18" y="17"/>
                      <a:pt x="14" y="25"/>
                    </a:cubicBezTo>
                    <a:cubicBezTo>
                      <a:pt x="12" y="28"/>
                      <a:pt x="10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7" y="60"/>
                      <a:pt x="52" y="8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2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2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5189538" y="4265613"/>
                <a:ext cx="352425" cy="531813"/>
              </a:xfrm>
              <a:custGeom>
                <a:avLst/>
                <a:gdLst>
                  <a:gd name="T0" fmla="*/ 94 w 94"/>
                  <a:gd name="T1" fmla="*/ 71 h 142"/>
                  <a:gd name="T2" fmla="*/ 47 w 94"/>
                  <a:gd name="T3" fmla="*/ 142 h 142"/>
                  <a:gd name="T4" fmla="*/ 0 w 94"/>
                  <a:gd name="T5" fmla="*/ 71 h 142"/>
                  <a:gd name="T6" fmla="*/ 47 w 94"/>
                  <a:gd name="T7" fmla="*/ 0 h 142"/>
                  <a:gd name="T8" fmla="*/ 94 w 94"/>
                  <a:gd name="T9" fmla="*/ 71 h 142"/>
                  <a:gd name="T10" fmla="*/ 11 w 94"/>
                  <a:gd name="T11" fmla="*/ 71 h 142"/>
                  <a:gd name="T12" fmla="*/ 47 w 94"/>
                  <a:gd name="T13" fmla="*/ 132 h 142"/>
                  <a:gd name="T14" fmla="*/ 84 w 94"/>
                  <a:gd name="T15" fmla="*/ 71 h 142"/>
                  <a:gd name="T16" fmla="*/ 47 w 94"/>
                  <a:gd name="T17" fmla="*/ 10 h 142"/>
                  <a:gd name="T18" fmla="*/ 11 w 94"/>
                  <a:gd name="T19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42">
                    <a:moveTo>
                      <a:pt x="94" y="71"/>
                    </a:moveTo>
                    <a:cubicBezTo>
                      <a:pt x="94" y="117"/>
                      <a:pt x="77" y="142"/>
                      <a:pt x="47" y="142"/>
                    </a:cubicBezTo>
                    <a:cubicBezTo>
                      <a:pt x="17" y="142"/>
                      <a:pt x="0" y="117"/>
                      <a:pt x="0" y="71"/>
                    </a:cubicBezTo>
                    <a:cubicBezTo>
                      <a:pt x="0" y="27"/>
                      <a:pt x="18" y="0"/>
                      <a:pt x="47" y="0"/>
                    </a:cubicBezTo>
                    <a:cubicBezTo>
                      <a:pt x="78" y="0"/>
                      <a:pt x="94" y="27"/>
                      <a:pt x="94" y="71"/>
                    </a:cubicBezTo>
                    <a:close/>
                    <a:moveTo>
                      <a:pt x="11" y="71"/>
                    </a:moveTo>
                    <a:cubicBezTo>
                      <a:pt x="11" y="109"/>
                      <a:pt x="24" y="132"/>
                      <a:pt x="47" y="132"/>
                    </a:cubicBezTo>
                    <a:cubicBezTo>
                      <a:pt x="71" y="132"/>
                      <a:pt x="84" y="109"/>
                      <a:pt x="84" y="71"/>
                    </a:cubicBezTo>
                    <a:cubicBezTo>
                      <a:pt x="84" y="35"/>
                      <a:pt x="71" y="10"/>
                      <a:pt x="47" y="10"/>
                    </a:cubicBezTo>
                    <a:cubicBezTo>
                      <a:pt x="24" y="10"/>
                      <a:pt x="11" y="35"/>
                      <a:pt x="11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627688" y="4265613"/>
                <a:ext cx="300037" cy="520700"/>
              </a:xfrm>
              <a:custGeom>
                <a:avLst/>
                <a:gdLst>
                  <a:gd name="T0" fmla="*/ 43 w 80"/>
                  <a:gd name="T1" fmla="*/ 77 h 139"/>
                  <a:gd name="T2" fmla="*/ 67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5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6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3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3" y="77"/>
                    </a:moveTo>
                    <a:cubicBezTo>
                      <a:pt x="60" y="55"/>
                      <a:pt x="67" y="43"/>
                      <a:pt x="67" y="32"/>
                    </a:cubicBezTo>
                    <a:cubicBezTo>
                      <a:pt x="67" y="20"/>
                      <a:pt x="58" y="10"/>
                      <a:pt x="41" y="10"/>
                    </a:cubicBezTo>
                    <a:cubicBezTo>
                      <a:pt x="27" y="10"/>
                      <a:pt x="19" y="17"/>
                      <a:pt x="14" y="25"/>
                    </a:cubicBezTo>
                    <a:cubicBezTo>
                      <a:pt x="13" y="28"/>
                      <a:pt x="11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8" y="60"/>
                      <a:pt x="52" y="80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3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3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6005513" y="4265613"/>
                <a:ext cx="300037" cy="520700"/>
              </a:xfrm>
              <a:custGeom>
                <a:avLst/>
                <a:gdLst>
                  <a:gd name="T0" fmla="*/ 43 w 80"/>
                  <a:gd name="T1" fmla="*/ 77 h 139"/>
                  <a:gd name="T2" fmla="*/ 67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5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5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3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3" y="77"/>
                    </a:moveTo>
                    <a:cubicBezTo>
                      <a:pt x="60" y="55"/>
                      <a:pt x="67" y="43"/>
                      <a:pt x="67" y="32"/>
                    </a:cubicBezTo>
                    <a:cubicBezTo>
                      <a:pt x="67" y="20"/>
                      <a:pt x="58" y="10"/>
                      <a:pt x="41" y="10"/>
                    </a:cubicBezTo>
                    <a:cubicBezTo>
                      <a:pt x="27" y="10"/>
                      <a:pt x="19" y="17"/>
                      <a:pt x="14" y="25"/>
                    </a:cubicBezTo>
                    <a:cubicBezTo>
                      <a:pt x="13" y="28"/>
                      <a:pt x="11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8" y="60"/>
                      <a:pt x="52" y="80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3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3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4067944" y="0"/>
            <a:ext cx="507605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13177" y="1347614"/>
            <a:ext cx="2962194" cy="1102519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r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3200" b="0" i="1" kern="1200" spc="120" baseline="0" dirty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827088" y="2062634"/>
            <a:ext cx="3024832" cy="1949276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400" b="0" i="1" kern="1200" spc="-100" baseline="0" dirty="0" smtClean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</a:p>
          <a:p>
            <a:endParaRPr lang="fr-FR" dirty="0"/>
          </a:p>
        </p:txBody>
      </p:sp>
      <p:pic>
        <p:nvPicPr>
          <p:cNvPr id="69" name="Imag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9" y="4651200"/>
            <a:ext cx="468052" cy="281112"/>
          </a:xfrm>
          <a:prstGeom prst="rect">
            <a:avLst/>
          </a:prstGeom>
        </p:spPr>
      </p:pic>
      <p:sp>
        <p:nvSpPr>
          <p:cNvPr id="70" name="Oval 6"/>
          <p:cNvSpPr>
            <a:spLocks noChangeArrowheads="1"/>
          </p:cNvSpPr>
          <p:nvPr userDrawn="1"/>
        </p:nvSpPr>
        <p:spPr bwMode="auto">
          <a:xfrm>
            <a:off x="899712" y="-200498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Oval 6"/>
          <p:cNvSpPr>
            <a:spLocks noChangeArrowheads="1"/>
          </p:cNvSpPr>
          <p:nvPr userDrawn="1"/>
        </p:nvSpPr>
        <p:spPr bwMode="auto">
          <a:xfrm>
            <a:off x="899712" y="4948134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4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#bleu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94C121"/>
              </a:buClr>
              <a:buSzPct val="130000"/>
              <a:buFont typeface="Calibri" panose="020F0502020204030204" pitchFamily="34" charset="0"/>
              <a:buNone/>
              <a:defRPr sz="2000" b="1">
                <a:solidFill>
                  <a:srgbClr val="000091"/>
                </a:solidFill>
              </a:defRPr>
            </a:lvl1pPr>
            <a:lvl2pPr marL="774900" indent="-342900">
              <a:buClr>
                <a:srgbClr val="293189"/>
              </a:buClr>
              <a:buSzPct val="130000"/>
              <a:buFont typeface="Calibri" panose="020F0502020204030204" pitchFamily="34" charset="0"/>
              <a:buChar char="—"/>
              <a:defRPr sz="2000" b="1">
                <a:solidFill>
                  <a:srgbClr val="000091"/>
                </a:solidFill>
              </a:defRPr>
            </a:lvl2pPr>
            <a:lvl3pPr marL="792000" indent="-216000">
              <a:buClr>
                <a:srgbClr val="293189"/>
              </a:buClr>
              <a:buFont typeface="Calibri" panose="020F0502020204030204" pitchFamily="34" charset="0"/>
              <a:buChar char="•"/>
              <a:defRPr sz="1800" b="0">
                <a:solidFill>
                  <a:srgbClr val="000091"/>
                </a:solidFill>
              </a:defRPr>
            </a:lvl3pPr>
            <a:lvl4pPr marL="1440000" indent="-216000">
              <a:buClr>
                <a:srgbClr val="293189"/>
              </a:buClr>
              <a:buFont typeface="Calibri" panose="020F0502020204030204" pitchFamily="34" charset="0"/>
              <a:buChar char="–"/>
              <a:defRPr sz="1600" b="0">
                <a:solidFill>
                  <a:srgbClr val="000091"/>
                </a:solidFill>
              </a:defRPr>
            </a:lvl4pPr>
            <a:lvl5pPr marL="1440000" indent="-216000">
              <a:buFont typeface="Arial" panose="020B0604020202020204" pitchFamily="34" charset="0"/>
              <a:buChar char="•"/>
              <a:defRPr sz="1400">
                <a:solidFill>
                  <a:srgbClr val="164193"/>
                </a:solidFill>
              </a:defRPr>
            </a:lvl5pPr>
            <a:lvl6pPr>
              <a:buClr>
                <a:srgbClr val="293189"/>
              </a:buClr>
              <a:defRPr>
                <a:solidFill>
                  <a:srgbClr val="00009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2" name="Titre 1"/>
          <p:cNvSpPr>
            <a:spLocks noGrp="1"/>
          </p:cNvSpPr>
          <p:nvPr>
            <p:ph type="ctrTitle"/>
          </p:nvPr>
        </p:nvSpPr>
        <p:spPr>
          <a:xfrm>
            <a:off x="-36512" y="173087"/>
            <a:ext cx="8388932" cy="59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1" kern="1200" spc="120" baseline="0" dirty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3" name="Oval 6"/>
          <p:cNvSpPr>
            <a:spLocks noChangeArrowheads="1"/>
          </p:cNvSpPr>
          <p:nvPr userDrawn="1"/>
        </p:nvSpPr>
        <p:spPr bwMode="auto">
          <a:xfrm>
            <a:off x="899712" y="4948134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7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9144000" cy="879502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75564" y="122810"/>
            <a:ext cx="380555" cy="601200"/>
          </a:xfrm>
          <a:prstGeom prst="rect">
            <a:avLst/>
          </a:prstGeom>
          <a:solidFill>
            <a:schemeClr val="bg1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reeform 11"/>
          <p:cNvSpPr>
            <a:spLocks/>
          </p:cNvSpPr>
          <p:nvPr userDrawn="1"/>
        </p:nvSpPr>
        <p:spPr bwMode="auto">
          <a:xfrm>
            <a:off x="6732240" y="483518"/>
            <a:ext cx="1298575" cy="1301750"/>
          </a:xfrm>
          <a:custGeom>
            <a:avLst/>
            <a:gdLst>
              <a:gd name="T0" fmla="*/ 587 w 693"/>
              <a:gd name="T1" fmla="*/ 172 h 695"/>
              <a:gd name="T2" fmla="*/ 596 w 693"/>
              <a:gd name="T3" fmla="*/ 155 h 695"/>
              <a:gd name="T4" fmla="*/ 620 w 693"/>
              <a:gd name="T5" fmla="*/ 201 h 695"/>
              <a:gd name="T6" fmla="*/ 609 w 693"/>
              <a:gd name="T7" fmla="*/ 277 h 695"/>
              <a:gd name="T8" fmla="*/ 641 w 693"/>
              <a:gd name="T9" fmla="*/ 231 h 695"/>
              <a:gd name="T10" fmla="*/ 682 w 693"/>
              <a:gd name="T11" fmla="*/ 247 h 695"/>
              <a:gd name="T12" fmla="*/ 693 w 693"/>
              <a:gd name="T13" fmla="*/ 285 h 695"/>
              <a:gd name="T14" fmla="*/ 677 w 693"/>
              <a:gd name="T15" fmla="*/ 322 h 695"/>
              <a:gd name="T16" fmla="*/ 663 w 693"/>
              <a:gd name="T17" fmla="*/ 316 h 695"/>
              <a:gd name="T18" fmla="*/ 618 w 693"/>
              <a:gd name="T19" fmla="*/ 313 h 695"/>
              <a:gd name="T20" fmla="*/ 602 w 693"/>
              <a:gd name="T21" fmla="*/ 499 h 695"/>
              <a:gd name="T22" fmla="*/ 649 w 693"/>
              <a:gd name="T23" fmla="*/ 486 h 695"/>
              <a:gd name="T24" fmla="*/ 618 w 693"/>
              <a:gd name="T25" fmla="*/ 573 h 695"/>
              <a:gd name="T26" fmla="*/ 581 w 693"/>
              <a:gd name="T27" fmla="*/ 552 h 695"/>
              <a:gd name="T28" fmla="*/ 558 w 693"/>
              <a:gd name="T29" fmla="*/ 517 h 695"/>
              <a:gd name="T30" fmla="*/ 488 w 693"/>
              <a:gd name="T31" fmla="*/ 613 h 695"/>
              <a:gd name="T32" fmla="*/ 516 w 693"/>
              <a:gd name="T33" fmla="*/ 622 h 695"/>
              <a:gd name="T34" fmla="*/ 473 w 693"/>
              <a:gd name="T35" fmla="*/ 652 h 695"/>
              <a:gd name="T36" fmla="*/ 468 w 693"/>
              <a:gd name="T37" fmla="*/ 630 h 695"/>
              <a:gd name="T38" fmla="*/ 342 w 693"/>
              <a:gd name="T39" fmla="*/ 610 h 695"/>
              <a:gd name="T40" fmla="*/ 346 w 693"/>
              <a:gd name="T41" fmla="*/ 658 h 695"/>
              <a:gd name="T42" fmla="*/ 268 w 693"/>
              <a:gd name="T43" fmla="*/ 685 h 695"/>
              <a:gd name="T44" fmla="*/ 277 w 693"/>
              <a:gd name="T45" fmla="*/ 644 h 695"/>
              <a:gd name="T46" fmla="*/ 286 w 693"/>
              <a:gd name="T47" fmla="*/ 604 h 695"/>
              <a:gd name="T48" fmla="*/ 162 w 693"/>
              <a:gd name="T49" fmla="*/ 572 h 695"/>
              <a:gd name="T50" fmla="*/ 116 w 693"/>
              <a:gd name="T51" fmla="*/ 567 h 695"/>
              <a:gd name="T52" fmla="*/ 144 w 693"/>
              <a:gd name="T53" fmla="*/ 554 h 695"/>
              <a:gd name="T54" fmla="*/ 107 w 693"/>
              <a:gd name="T55" fmla="*/ 431 h 695"/>
              <a:gd name="T56" fmla="*/ 39 w 693"/>
              <a:gd name="T57" fmla="*/ 461 h 695"/>
              <a:gd name="T58" fmla="*/ 3 w 693"/>
              <a:gd name="T59" fmla="*/ 424 h 695"/>
              <a:gd name="T60" fmla="*/ 0 w 693"/>
              <a:gd name="T61" fmla="*/ 393 h 695"/>
              <a:gd name="T62" fmla="*/ 41 w 693"/>
              <a:gd name="T63" fmla="*/ 403 h 695"/>
              <a:gd name="T64" fmla="*/ 98 w 693"/>
              <a:gd name="T65" fmla="*/ 386 h 695"/>
              <a:gd name="T66" fmla="*/ 100 w 693"/>
              <a:gd name="T67" fmla="*/ 325 h 695"/>
              <a:gd name="T68" fmla="*/ 66 w 693"/>
              <a:gd name="T69" fmla="*/ 328 h 695"/>
              <a:gd name="T70" fmla="*/ 40 w 693"/>
              <a:gd name="T71" fmla="*/ 319 h 695"/>
              <a:gd name="T72" fmla="*/ 97 w 693"/>
              <a:gd name="T73" fmla="*/ 296 h 695"/>
              <a:gd name="T74" fmla="*/ 71 w 693"/>
              <a:gd name="T75" fmla="*/ 202 h 695"/>
              <a:gd name="T76" fmla="*/ 38 w 693"/>
              <a:gd name="T77" fmla="*/ 216 h 695"/>
              <a:gd name="T78" fmla="*/ 49 w 693"/>
              <a:gd name="T79" fmla="*/ 138 h 695"/>
              <a:gd name="T80" fmla="*/ 95 w 693"/>
              <a:gd name="T81" fmla="*/ 168 h 695"/>
              <a:gd name="T82" fmla="*/ 180 w 693"/>
              <a:gd name="T83" fmla="*/ 151 h 695"/>
              <a:gd name="T84" fmla="*/ 142 w 693"/>
              <a:gd name="T85" fmla="*/ 108 h 695"/>
              <a:gd name="T86" fmla="*/ 192 w 693"/>
              <a:gd name="T87" fmla="*/ 96 h 695"/>
              <a:gd name="T88" fmla="*/ 207 w 693"/>
              <a:gd name="T89" fmla="*/ 131 h 695"/>
              <a:gd name="T90" fmla="*/ 258 w 693"/>
              <a:gd name="T91" fmla="*/ 61 h 695"/>
              <a:gd name="T92" fmla="*/ 221 w 693"/>
              <a:gd name="T93" fmla="*/ 22 h 695"/>
              <a:gd name="T94" fmla="*/ 274 w 693"/>
              <a:gd name="T95" fmla="*/ 0 h 695"/>
              <a:gd name="T96" fmla="*/ 307 w 693"/>
              <a:gd name="T97" fmla="*/ 9 h 695"/>
              <a:gd name="T98" fmla="*/ 308 w 693"/>
              <a:gd name="T99" fmla="*/ 96 h 695"/>
              <a:gd name="T100" fmla="*/ 397 w 693"/>
              <a:gd name="T101" fmla="*/ 60 h 695"/>
              <a:gd name="T102" fmla="*/ 389 w 693"/>
              <a:gd name="T103" fmla="*/ 25 h 695"/>
              <a:gd name="T104" fmla="*/ 433 w 693"/>
              <a:gd name="T105" fmla="*/ 36 h 695"/>
              <a:gd name="T106" fmla="*/ 420 w 693"/>
              <a:gd name="T107" fmla="*/ 61 h 695"/>
              <a:gd name="T108" fmla="*/ 437 w 693"/>
              <a:gd name="T109" fmla="*/ 101 h 695"/>
              <a:gd name="T110" fmla="*/ 502 w 693"/>
              <a:gd name="T111" fmla="*/ 79 h 695"/>
              <a:gd name="T112" fmla="*/ 516 w 693"/>
              <a:gd name="T113" fmla="*/ 36 h 695"/>
              <a:gd name="T114" fmla="*/ 569 w 693"/>
              <a:gd name="T115" fmla="*/ 97 h 695"/>
              <a:gd name="T116" fmla="*/ 537 w 693"/>
              <a:gd name="T117" fmla="*/ 97 h 695"/>
              <a:gd name="T118" fmla="*/ 552 w 693"/>
              <a:gd name="T119" fmla="*/ 178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3" h="695">
                <a:moveTo>
                  <a:pt x="556" y="191"/>
                </a:moveTo>
                <a:cubicBezTo>
                  <a:pt x="567" y="186"/>
                  <a:pt x="579" y="182"/>
                  <a:pt x="587" y="172"/>
                </a:cubicBezTo>
                <a:cubicBezTo>
                  <a:pt x="586" y="169"/>
                  <a:pt x="585" y="165"/>
                  <a:pt x="584" y="161"/>
                </a:cubicBezTo>
                <a:cubicBezTo>
                  <a:pt x="588" y="159"/>
                  <a:pt x="592" y="157"/>
                  <a:pt x="596" y="155"/>
                </a:cubicBezTo>
                <a:cubicBezTo>
                  <a:pt x="610" y="156"/>
                  <a:pt x="616" y="167"/>
                  <a:pt x="621" y="178"/>
                </a:cubicBezTo>
                <a:cubicBezTo>
                  <a:pt x="624" y="185"/>
                  <a:pt x="629" y="193"/>
                  <a:pt x="620" y="201"/>
                </a:cubicBezTo>
                <a:cubicBezTo>
                  <a:pt x="607" y="205"/>
                  <a:pt x="590" y="196"/>
                  <a:pt x="578" y="208"/>
                </a:cubicBezTo>
                <a:cubicBezTo>
                  <a:pt x="588" y="231"/>
                  <a:pt x="598" y="253"/>
                  <a:pt x="609" y="277"/>
                </a:cubicBezTo>
                <a:cubicBezTo>
                  <a:pt x="617" y="273"/>
                  <a:pt x="626" y="269"/>
                  <a:pt x="635" y="266"/>
                </a:cubicBezTo>
                <a:cubicBezTo>
                  <a:pt x="637" y="253"/>
                  <a:pt x="632" y="241"/>
                  <a:pt x="641" y="231"/>
                </a:cubicBezTo>
                <a:cubicBezTo>
                  <a:pt x="643" y="231"/>
                  <a:pt x="645" y="231"/>
                  <a:pt x="647" y="230"/>
                </a:cubicBezTo>
                <a:cubicBezTo>
                  <a:pt x="663" y="225"/>
                  <a:pt x="677" y="231"/>
                  <a:pt x="682" y="247"/>
                </a:cubicBezTo>
                <a:cubicBezTo>
                  <a:pt x="686" y="258"/>
                  <a:pt x="691" y="269"/>
                  <a:pt x="690" y="281"/>
                </a:cubicBezTo>
                <a:cubicBezTo>
                  <a:pt x="690" y="282"/>
                  <a:pt x="692" y="283"/>
                  <a:pt x="693" y="285"/>
                </a:cubicBezTo>
                <a:cubicBezTo>
                  <a:pt x="693" y="306"/>
                  <a:pt x="693" y="306"/>
                  <a:pt x="693" y="306"/>
                </a:cubicBezTo>
                <a:cubicBezTo>
                  <a:pt x="688" y="311"/>
                  <a:pt x="682" y="316"/>
                  <a:pt x="677" y="322"/>
                </a:cubicBezTo>
                <a:cubicBezTo>
                  <a:pt x="673" y="320"/>
                  <a:pt x="671" y="319"/>
                  <a:pt x="669" y="318"/>
                </a:cubicBezTo>
                <a:cubicBezTo>
                  <a:pt x="667" y="317"/>
                  <a:pt x="665" y="317"/>
                  <a:pt x="663" y="316"/>
                </a:cubicBezTo>
                <a:cubicBezTo>
                  <a:pt x="658" y="311"/>
                  <a:pt x="654" y="305"/>
                  <a:pt x="650" y="299"/>
                </a:cubicBezTo>
                <a:cubicBezTo>
                  <a:pt x="639" y="304"/>
                  <a:pt x="628" y="308"/>
                  <a:pt x="618" y="313"/>
                </a:cubicBezTo>
                <a:cubicBezTo>
                  <a:pt x="630" y="376"/>
                  <a:pt x="615" y="433"/>
                  <a:pt x="579" y="487"/>
                </a:cubicBezTo>
                <a:cubicBezTo>
                  <a:pt x="588" y="492"/>
                  <a:pt x="594" y="495"/>
                  <a:pt x="602" y="499"/>
                </a:cubicBezTo>
                <a:cubicBezTo>
                  <a:pt x="611" y="491"/>
                  <a:pt x="619" y="483"/>
                  <a:pt x="628" y="475"/>
                </a:cubicBezTo>
                <a:cubicBezTo>
                  <a:pt x="636" y="479"/>
                  <a:pt x="643" y="482"/>
                  <a:pt x="649" y="486"/>
                </a:cubicBezTo>
                <a:cubicBezTo>
                  <a:pt x="653" y="510"/>
                  <a:pt x="640" y="529"/>
                  <a:pt x="635" y="549"/>
                </a:cubicBezTo>
                <a:cubicBezTo>
                  <a:pt x="632" y="558"/>
                  <a:pt x="629" y="568"/>
                  <a:pt x="618" y="573"/>
                </a:cubicBezTo>
                <a:cubicBezTo>
                  <a:pt x="595" y="573"/>
                  <a:pt x="595" y="573"/>
                  <a:pt x="595" y="573"/>
                </a:cubicBezTo>
                <a:cubicBezTo>
                  <a:pt x="584" y="570"/>
                  <a:pt x="585" y="559"/>
                  <a:pt x="581" y="552"/>
                </a:cubicBezTo>
                <a:cubicBezTo>
                  <a:pt x="583" y="545"/>
                  <a:pt x="584" y="539"/>
                  <a:pt x="585" y="533"/>
                </a:cubicBezTo>
                <a:cubicBezTo>
                  <a:pt x="576" y="527"/>
                  <a:pt x="567" y="522"/>
                  <a:pt x="558" y="517"/>
                </a:cubicBezTo>
                <a:cubicBezTo>
                  <a:pt x="535" y="544"/>
                  <a:pt x="511" y="570"/>
                  <a:pt x="476" y="583"/>
                </a:cubicBezTo>
                <a:cubicBezTo>
                  <a:pt x="480" y="593"/>
                  <a:pt x="484" y="603"/>
                  <a:pt x="488" y="613"/>
                </a:cubicBezTo>
                <a:cubicBezTo>
                  <a:pt x="507" y="613"/>
                  <a:pt x="507" y="613"/>
                  <a:pt x="507" y="613"/>
                </a:cubicBezTo>
                <a:cubicBezTo>
                  <a:pt x="510" y="616"/>
                  <a:pt x="513" y="619"/>
                  <a:pt x="516" y="622"/>
                </a:cubicBezTo>
                <a:cubicBezTo>
                  <a:pt x="516" y="624"/>
                  <a:pt x="516" y="626"/>
                  <a:pt x="515" y="627"/>
                </a:cubicBezTo>
                <a:cubicBezTo>
                  <a:pt x="503" y="639"/>
                  <a:pt x="489" y="646"/>
                  <a:pt x="473" y="652"/>
                </a:cubicBezTo>
                <a:cubicBezTo>
                  <a:pt x="470" y="648"/>
                  <a:pt x="468" y="643"/>
                  <a:pt x="465" y="639"/>
                </a:cubicBezTo>
                <a:cubicBezTo>
                  <a:pt x="467" y="634"/>
                  <a:pt x="468" y="630"/>
                  <a:pt x="468" y="630"/>
                </a:cubicBezTo>
                <a:cubicBezTo>
                  <a:pt x="458" y="620"/>
                  <a:pt x="450" y="611"/>
                  <a:pt x="439" y="600"/>
                </a:cubicBezTo>
                <a:cubicBezTo>
                  <a:pt x="410" y="614"/>
                  <a:pt x="376" y="609"/>
                  <a:pt x="342" y="610"/>
                </a:cubicBezTo>
                <a:cubicBezTo>
                  <a:pt x="336" y="622"/>
                  <a:pt x="328" y="633"/>
                  <a:pt x="329" y="648"/>
                </a:cubicBezTo>
                <a:cubicBezTo>
                  <a:pt x="334" y="652"/>
                  <a:pt x="340" y="655"/>
                  <a:pt x="346" y="658"/>
                </a:cubicBezTo>
                <a:cubicBezTo>
                  <a:pt x="356" y="674"/>
                  <a:pt x="357" y="679"/>
                  <a:pt x="349" y="692"/>
                </a:cubicBezTo>
                <a:cubicBezTo>
                  <a:pt x="322" y="695"/>
                  <a:pt x="295" y="693"/>
                  <a:pt x="268" y="685"/>
                </a:cubicBezTo>
                <a:cubicBezTo>
                  <a:pt x="255" y="680"/>
                  <a:pt x="245" y="673"/>
                  <a:pt x="243" y="657"/>
                </a:cubicBezTo>
                <a:cubicBezTo>
                  <a:pt x="249" y="643"/>
                  <a:pt x="263" y="645"/>
                  <a:pt x="277" y="644"/>
                </a:cubicBezTo>
                <a:cubicBezTo>
                  <a:pt x="279" y="642"/>
                  <a:pt x="282" y="640"/>
                  <a:pt x="284" y="637"/>
                </a:cubicBezTo>
                <a:cubicBezTo>
                  <a:pt x="285" y="626"/>
                  <a:pt x="285" y="615"/>
                  <a:pt x="286" y="604"/>
                </a:cubicBezTo>
                <a:cubicBezTo>
                  <a:pt x="251" y="590"/>
                  <a:pt x="218" y="570"/>
                  <a:pt x="187" y="547"/>
                </a:cubicBezTo>
                <a:cubicBezTo>
                  <a:pt x="179" y="554"/>
                  <a:pt x="172" y="562"/>
                  <a:pt x="162" y="572"/>
                </a:cubicBezTo>
                <a:cubicBezTo>
                  <a:pt x="161" y="580"/>
                  <a:pt x="178" y="590"/>
                  <a:pt x="165" y="601"/>
                </a:cubicBezTo>
                <a:cubicBezTo>
                  <a:pt x="141" y="603"/>
                  <a:pt x="130" y="595"/>
                  <a:pt x="116" y="567"/>
                </a:cubicBezTo>
                <a:cubicBezTo>
                  <a:pt x="117" y="562"/>
                  <a:pt x="119" y="558"/>
                  <a:pt x="121" y="551"/>
                </a:cubicBezTo>
                <a:cubicBezTo>
                  <a:pt x="128" y="552"/>
                  <a:pt x="135" y="553"/>
                  <a:pt x="144" y="554"/>
                </a:cubicBezTo>
                <a:cubicBezTo>
                  <a:pt x="149" y="546"/>
                  <a:pt x="156" y="537"/>
                  <a:pt x="162" y="527"/>
                </a:cubicBezTo>
                <a:cubicBezTo>
                  <a:pt x="136" y="499"/>
                  <a:pt x="115" y="468"/>
                  <a:pt x="107" y="431"/>
                </a:cubicBezTo>
                <a:cubicBezTo>
                  <a:pt x="86" y="433"/>
                  <a:pt x="66" y="435"/>
                  <a:pt x="45" y="438"/>
                </a:cubicBezTo>
                <a:cubicBezTo>
                  <a:pt x="43" y="445"/>
                  <a:pt x="41" y="453"/>
                  <a:pt x="39" y="461"/>
                </a:cubicBezTo>
                <a:cubicBezTo>
                  <a:pt x="23" y="461"/>
                  <a:pt x="23" y="461"/>
                  <a:pt x="23" y="461"/>
                </a:cubicBezTo>
                <a:cubicBezTo>
                  <a:pt x="14" y="451"/>
                  <a:pt x="3" y="440"/>
                  <a:pt x="3" y="424"/>
                </a:cubicBezTo>
                <a:cubicBezTo>
                  <a:pt x="3" y="423"/>
                  <a:pt x="1" y="423"/>
                  <a:pt x="0" y="422"/>
                </a:cubicBezTo>
                <a:cubicBezTo>
                  <a:pt x="0" y="393"/>
                  <a:pt x="0" y="393"/>
                  <a:pt x="0" y="393"/>
                </a:cubicBezTo>
                <a:cubicBezTo>
                  <a:pt x="4" y="388"/>
                  <a:pt x="9" y="383"/>
                  <a:pt x="13" y="378"/>
                </a:cubicBezTo>
                <a:cubicBezTo>
                  <a:pt x="29" y="380"/>
                  <a:pt x="31" y="396"/>
                  <a:pt x="41" y="403"/>
                </a:cubicBezTo>
                <a:cubicBezTo>
                  <a:pt x="52" y="407"/>
                  <a:pt x="61" y="399"/>
                  <a:pt x="70" y="396"/>
                </a:cubicBezTo>
                <a:cubicBezTo>
                  <a:pt x="79" y="393"/>
                  <a:pt x="88" y="390"/>
                  <a:pt x="98" y="386"/>
                </a:cubicBezTo>
                <a:cubicBezTo>
                  <a:pt x="97" y="376"/>
                  <a:pt x="94" y="366"/>
                  <a:pt x="95" y="356"/>
                </a:cubicBezTo>
                <a:cubicBezTo>
                  <a:pt x="95" y="345"/>
                  <a:pt x="98" y="335"/>
                  <a:pt x="100" y="325"/>
                </a:cubicBezTo>
                <a:cubicBezTo>
                  <a:pt x="92" y="318"/>
                  <a:pt x="84" y="322"/>
                  <a:pt x="76" y="320"/>
                </a:cubicBezTo>
                <a:cubicBezTo>
                  <a:pt x="73" y="323"/>
                  <a:pt x="70" y="325"/>
                  <a:pt x="66" y="32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6" y="325"/>
                  <a:pt x="43" y="322"/>
                  <a:pt x="40" y="319"/>
                </a:cubicBezTo>
                <a:cubicBezTo>
                  <a:pt x="40" y="296"/>
                  <a:pt x="46" y="289"/>
                  <a:pt x="65" y="285"/>
                </a:cubicBezTo>
                <a:cubicBezTo>
                  <a:pt x="77" y="289"/>
                  <a:pt x="88" y="293"/>
                  <a:pt x="97" y="296"/>
                </a:cubicBezTo>
                <a:cubicBezTo>
                  <a:pt x="104" y="278"/>
                  <a:pt x="109" y="262"/>
                  <a:pt x="115" y="245"/>
                </a:cubicBezTo>
                <a:cubicBezTo>
                  <a:pt x="104" y="228"/>
                  <a:pt x="88" y="215"/>
                  <a:pt x="71" y="202"/>
                </a:cubicBezTo>
                <a:cubicBezTo>
                  <a:pt x="66" y="207"/>
                  <a:pt x="61" y="211"/>
                  <a:pt x="56" y="216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27" y="207"/>
                  <a:pt x="26" y="195"/>
                  <a:pt x="29" y="183"/>
                </a:cubicBezTo>
                <a:cubicBezTo>
                  <a:pt x="34" y="168"/>
                  <a:pt x="41" y="152"/>
                  <a:pt x="49" y="138"/>
                </a:cubicBezTo>
                <a:cubicBezTo>
                  <a:pt x="53" y="131"/>
                  <a:pt x="62" y="127"/>
                  <a:pt x="69" y="122"/>
                </a:cubicBezTo>
                <a:cubicBezTo>
                  <a:pt x="84" y="131"/>
                  <a:pt x="93" y="147"/>
                  <a:pt x="95" y="168"/>
                </a:cubicBezTo>
                <a:cubicBezTo>
                  <a:pt x="107" y="182"/>
                  <a:pt x="126" y="188"/>
                  <a:pt x="143" y="197"/>
                </a:cubicBezTo>
                <a:cubicBezTo>
                  <a:pt x="155" y="182"/>
                  <a:pt x="167" y="167"/>
                  <a:pt x="180" y="151"/>
                </a:cubicBezTo>
                <a:cubicBezTo>
                  <a:pt x="176" y="143"/>
                  <a:pt x="169" y="138"/>
                  <a:pt x="161" y="132"/>
                </a:cubicBezTo>
                <a:cubicBezTo>
                  <a:pt x="153" y="127"/>
                  <a:pt x="142" y="124"/>
                  <a:pt x="142" y="108"/>
                </a:cubicBezTo>
                <a:cubicBezTo>
                  <a:pt x="148" y="93"/>
                  <a:pt x="161" y="84"/>
                  <a:pt x="182" y="86"/>
                </a:cubicBezTo>
                <a:cubicBezTo>
                  <a:pt x="185" y="89"/>
                  <a:pt x="188" y="93"/>
                  <a:pt x="192" y="96"/>
                </a:cubicBezTo>
                <a:cubicBezTo>
                  <a:pt x="190" y="103"/>
                  <a:pt x="189" y="109"/>
                  <a:pt x="187" y="117"/>
                </a:cubicBezTo>
                <a:cubicBezTo>
                  <a:pt x="194" y="122"/>
                  <a:pt x="200" y="126"/>
                  <a:pt x="207" y="131"/>
                </a:cubicBezTo>
                <a:cubicBezTo>
                  <a:pt x="228" y="121"/>
                  <a:pt x="247" y="112"/>
                  <a:pt x="266" y="104"/>
                </a:cubicBezTo>
                <a:cubicBezTo>
                  <a:pt x="269" y="87"/>
                  <a:pt x="262" y="75"/>
                  <a:pt x="258" y="61"/>
                </a:cubicBezTo>
                <a:cubicBezTo>
                  <a:pt x="247" y="61"/>
                  <a:pt x="236" y="62"/>
                  <a:pt x="227" y="52"/>
                </a:cubicBezTo>
                <a:cubicBezTo>
                  <a:pt x="221" y="45"/>
                  <a:pt x="220" y="39"/>
                  <a:pt x="221" y="22"/>
                </a:cubicBezTo>
                <a:cubicBezTo>
                  <a:pt x="229" y="18"/>
                  <a:pt x="238" y="14"/>
                  <a:pt x="247" y="10"/>
                </a:cubicBezTo>
                <a:cubicBezTo>
                  <a:pt x="256" y="7"/>
                  <a:pt x="265" y="3"/>
                  <a:pt x="274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2" y="3"/>
                  <a:pt x="304" y="6"/>
                  <a:pt x="307" y="9"/>
                </a:cubicBezTo>
                <a:cubicBezTo>
                  <a:pt x="309" y="24"/>
                  <a:pt x="304" y="36"/>
                  <a:pt x="293" y="44"/>
                </a:cubicBezTo>
                <a:cubicBezTo>
                  <a:pt x="290" y="64"/>
                  <a:pt x="301" y="79"/>
                  <a:pt x="308" y="96"/>
                </a:cubicBezTo>
                <a:cubicBezTo>
                  <a:pt x="333" y="88"/>
                  <a:pt x="359" y="90"/>
                  <a:pt x="386" y="94"/>
                </a:cubicBezTo>
                <a:cubicBezTo>
                  <a:pt x="390" y="82"/>
                  <a:pt x="393" y="71"/>
                  <a:pt x="397" y="60"/>
                </a:cubicBezTo>
                <a:cubicBezTo>
                  <a:pt x="392" y="55"/>
                  <a:pt x="388" y="50"/>
                  <a:pt x="383" y="45"/>
                </a:cubicBezTo>
                <a:cubicBezTo>
                  <a:pt x="383" y="38"/>
                  <a:pt x="380" y="30"/>
                  <a:pt x="389" y="25"/>
                </a:cubicBezTo>
                <a:cubicBezTo>
                  <a:pt x="396" y="32"/>
                  <a:pt x="404" y="23"/>
                  <a:pt x="411" y="25"/>
                </a:cubicBezTo>
                <a:cubicBezTo>
                  <a:pt x="419" y="28"/>
                  <a:pt x="425" y="32"/>
                  <a:pt x="433" y="36"/>
                </a:cubicBezTo>
                <a:cubicBezTo>
                  <a:pt x="433" y="55"/>
                  <a:pt x="433" y="55"/>
                  <a:pt x="433" y="55"/>
                </a:cubicBezTo>
                <a:cubicBezTo>
                  <a:pt x="428" y="57"/>
                  <a:pt x="424" y="59"/>
                  <a:pt x="420" y="61"/>
                </a:cubicBezTo>
                <a:cubicBezTo>
                  <a:pt x="420" y="100"/>
                  <a:pt x="420" y="100"/>
                  <a:pt x="420" y="100"/>
                </a:cubicBezTo>
                <a:cubicBezTo>
                  <a:pt x="426" y="100"/>
                  <a:pt x="432" y="101"/>
                  <a:pt x="437" y="101"/>
                </a:cubicBezTo>
                <a:cubicBezTo>
                  <a:pt x="449" y="106"/>
                  <a:pt x="461" y="112"/>
                  <a:pt x="474" y="118"/>
                </a:cubicBezTo>
                <a:cubicBezTo>
                  <a:pt x="481" y="104"/>
                  <a:pt x="499" y="97"/>
                  <a:pt x="502" y="79"/>
                </a:cubicBezTo>
                <a:cubicBezTo>
                  <a:pt x="493" y="68"/>
                  <a:pt x="479" y="58"/>
                  <a:pt x="485" y="40"/>
                </a:cubicBezTo>
                <a:cubicBezTo>
                  <a:pt x="494" y="31"/>
                  <a:pt x="507" y="34"/>
                  <a:pt x="516" y="36"/>
                </a:cubicBezTo>
                <a:cubicBezTo>
                  <a:pt x="531" y="40"/>
                  <a:pt x="545" y="48"/>
                  <a:pt x="559" y="55"/>
                </a:cubicBezTo>
                <a:cubicBezTo>
                  <a:pt x="572" y="63"/>
                  <a:pt x="576" y="83"/>
                  <a:pt x="569" y="97"/>
                </a:cubicBezTo>
                <a:cubicBezTo>
                  <a:pt x="552" y="97"/>
                  <a:pt x="552" y="97"/>
                  <a:pt x="552" y="97"/>
                </a:cubicBezTo>
                <a:cubicBezTo>
                  <a:pt x="537" y="97"/>
                  <a:pt x="537" y="97"/>
                  <a:pt x="537" y="97"/>
                </a:cubicBezTo>
                <a:cubicBezTo>
                  <a:pt x="527" y="113"/>
                  <a:pt x="519" y="127"/>
                  <a:pt x="510" y="142"/>
                </a:cubicBezTo>
                <a:cubicBezTo>
                  <a:pt x="527" y="150"/>
                  <a:pt x="539" y="165"/>
                  <a:pt x="552" y="178"/>
                </a:cubicBezTo>
                <a:cubicBezTo>
                  <a:pt x="552" y="178"/>
                  <a:pt x="557" y="186"/>
                  <a:pt x="556" y="191"/>
                </a:cubicBezTo>
              </a:path>
            </a:pathLst>
          </a:custGeom>
          <a:solidFill>
            <a:srgbClr val="DDD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2411760" y="61946"/>
            <a:ext cx="2304256" cy="2311419"/>
          </a:xfrm>
          <a:custGeom>
            <a:avLst/>
            <a:gdLst>
              <a:gd name="T0" fmla="*/ 1154 w 1362"/>
              <a:gd name="T1" fmla="*/ 339 h 1366"/>
              <a:gd name="T2" fmla="*/ 1170 w 1362"/>
              <a:gd name="T3" fmla="*/ 304 h 1366"/>
              <a:gd name="T4" fmla="*/ 1218 w 1362"/>
              <a:gd name="T5" fmla="*/ 395 h 1366"/>
              <a:gd name="T6" fmla="*/ 1196 w 1362"/>
              <a:gd name="T7" fmla="*/ 544 h 1366"/>
              <a:gd name="T8" fmla="*/ 1259 w 1362"/>
              <a:gd name="T9" fmla="*/ 454 h 1366"/>
              <a:gd name="T10" fmla="*/ 1341 w 1362"/>
              <a:gd name="T11" fmla="*/ 485 h 1366"/>
              <a:gd name="T12" fmla="*/ 1362 w 1362"/>
              <a:gd name="T13" fmla="*/ 560 h 1366"/>
              <a:gd name="T14" fmla="*/ 1330 w 1362"/>
              <a:gd name="T15" fmla="*/ 632 h 1366"/>
              <a:gd name="T16" fmla="*/ 1302 w 1362"/>
              <a:gd name="T17" fmla="*/ 622 h 1366"/>
              <a:gd name="T18" fmla="*/ 1214 w 1362"/>
              <a:gd name="T19" fmla="*/ 615 h 1366"/>
              <a:gd name="T20" fmla="*/ 1183 w 1362"/>
              <a:gd name="T21" fmla="*/ 981 h 1366"/>
              <a:gd name="T22" fmla="*/ 1275 w 1362"/>
              <a:gd name="T23" fmla="*/ 956 h 1366"/>
              <a:gd name="T24" fmla="*/ 1214 w 1362"/>
              <a:gd name="T25" fmla="*/ 1127 h 1366"/>
              <a:gd name="T26" fmla="*/ 1142 w 1362"/>
              <a:gd name="T27" fmla="*/ 1085 h 1366"/>
              <a:gd name="T28" fmla="*/ 1097 w 1362"/>
              <a:gd name="T29" fmla="*/ 1017 h 1366"/>
              <a:gd name="T30" fmla="*/ 960 w 1362"/>
              <a:gd name="T31" fmla="*/ 1205 h 1366"/>
              <a:gd name="T32" fmla="*/ 1015 w 1362"/>
              <a:gd name="T33" fmla="*/ 1223 h 1366"/>
              <a:gd name="T34" fmla="*/ 930 w 1362"/>
              <a:gd name="T35" fmla="*/ 1282 h 1366"/>
              <a:gd name="T36" fmla="*/ 919 w 1362"/>
              <a:gd name="T37" fmla="*/ 1238 h 1366"/>
              <a:gd name="T38" fmla="*/ 671 w 1362"/>
              <a:gd name="T39" fmla="*/ 1199 h 1366"/>
              <a:gd name="T40" fmla="*/ 680 w 1362"/>
              <a:gd name="T41" fmla="*/ 1294 h 1366"/>
              <a:gd name="T42" fmla="*/ 527 w 1362"/>
              <a:gd name="T43" fmla="*/ 1345 h 1366"/>
              <a:gd name="T44" fmla="*/ 544 w 1362"/>
              <a:gd name="T45" fmla="*/ 1266 h 1366"/>
              <a:gd name="T46" fmla="*/ 562 w 1362"/>
              <a:gd name="T47" fmla="*/ 1187 h 1366"/>
              <a:gd name="T48" fmla="*/ 319 w 1362"/>
              <a:gd name="T49" fmla="*/ 1124 h 1366"/>
              <a:gd name="T50" fmla="*/ 228 w 1362"/>
              <a:gd name="T51" fmla="*/ 1114 h 1366"/>
              <a:gd name="T52" fmla="*/ 282 w 1362"/>
              <a:gd name="T53" fmla="*/ 1090 h 1366"/>
              <a:gd name="T54" fmla="*/ 210 w 1362"/>
              <a:gd name="T55" fmla="*/ 847 h 1366"/>
              <a:gd name="T56" fmla="*/ 77 w 1362"/>
              <a:gd name="T57" fmla="*/ 907 h 1366"/>
              <a:gd name="T58" fmla="*/ 5 w 1362"/>
              <a:gd name="T59" fmla="*/ 833 h 1366"/>
              <a:gd name="T60" fmla="*/ 0 w 1362"/>
              <a:gd name="T61" fmla="*/ 773 h 1366"/>
              <a:gd name="T62" fmla="*/ 80 w 1362"/>
              <a:gd name="T63" fmla="*/ 792 h 1366"/>
              <a:gd name="T64" fmla="*/ 193 w 1362"/>
              <a:gd name="T65" fmla="*/ 759 h 1366"/>
              <a:gd name="T66" fmla="*/ 196 w 1362"/>
              <a:gd name="T67" fmla="*/ 639 h 1366"/>
              <a:gd name="T68" fmla="*/ 129 w 1362"/>
              <a:gd name="T69" fmla="*/ 645 h 1366"/>
              <a:gd name="T70" fmla="*/ 78 w 1362"/>
              <a:gd name="T71" fmla="*/ 628 h 1366"/>
              <a:gd name="T72" fmla="*/ 191 w 1362"/>
              <a:gd name="T73" fmla="*/ 582 h 1366"/>
              <a:gd name="T74" fmla="*/ 139 w 1362"/>
              <a:gd name="T75" fmla="*/ 397 h 1366"/>
              <a:gd name="T76" fmla="*/ 75 w 1362"/>
              <a:gd name="T77" fmla="*/ 425 h 1366"/>
              <a:gd name="T78" fmla="*/ 96 w 1362"/>
              <a:gd name="T79" fmla="*/ 272 h 1366"/>
              <a:gd name="T80" fmla="*/ 186 w 1362"/>
              <a:gd name="T81" fmla="*/ 331 h 1366"/>
              <a:gd name="T82" fmla="*/ 354 w 1362"/>
              <a:gd name="T83" fmla="*/ 297 h 1366"/>
              <a:gd name="T84" fmla="*/ 279 w 1362"/>
              <a:gd name="T85" fmla="*/ 213 h 1366"/>
              <a:gd name="T86" fmla="*/ 376 w 1362"/>
              <a:gd name="T87" fmla="*/ 189 h 1366"/>
              <a:gd name="T88" fmla="*/ 406 w 1362"/>
              <a:gd name="T89" fmla="*/ 257 h 1366"/>
              <a:gd name="T90" fmla="*/ 507 w 1362"/>
              <a:gd name="T91" fmla="*/ 121 h 1366"/>
              <a:gd name="T92" fmla="*/ 434 w 1362"/>
              <a:gd name="T93" fmla="*/ 43 h 1366"/>
              <a:gd name="T94" fmla="*/ 539 w 1362"/>
              <a:gd name="T95" fmla="*/ 0 h 1366"/>
              <a:gd name="T96" fmla="*/ 602 w 1362"/>
              <a:gd name="T97" fmla="*/ 19 h 1366"/>
              <a:gd name="T98" fmla="*/ 605 w 1362"/>
              <a:gd name="T99" fmla="*/ 189 h 1366"/>
              <a:gd name="T100" fmla="*/ 780 w 1362"/>
              <a:gd name="T101" fmla="*/ 118 h 1366"/>
              <a:gd name="T102" fmla="*/ 764 w 1362"/>
              <a:gd name="T103" fmla="*/ 49 h 1366"/>
              <a:gd name="T104" fmla="*/ 850 w 1362"/>
              <a:gd name="T105" fmla="*/ 70 h 1366"/>
              <a:gd name="T106" fmla="*/ 824 w 1362"/>
              <a:gd name="T107" fmla="*/ 120 h 1366"/>
              <a:gd name="T108" fmla="*/ 859 w 1362"/>
              <a:gd name="T109" fmla="*/ 198 h 1366"/>
              <a:gd name="T110" fmla="*/ 987 w 1362"/>
              <a:gd name="T111" fmla="*/ 155 h 1366"/>
              <a:gd name="T112" fmla="*/ 1015 w 1362"/>
              <a:gd name="T113" fmla="*/ 72 h 1366"/>
              <a:gd name="T114" fmla="*/ 1118 w 1362"/>
              <a:gd name="T115" fmla="*/ 191 h 1366"/>
              <a:gd name="T116" fmla="*/ 1055 w 1362"/>
              <a:gd name="T117" fmla="*/ 191 h 1366"/>
              <a:gd name="T118" fmla="*/ 1085 w 1362"/>
              <a:gd name="T119" fmla="*/ 350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2" h="1366">
                <a:moveTo>
                  <a:pt x="1092" y="375"/>
                </a:moveTo>
                <a:cubicBezTo>
                  <a:pt x="1114" y="365"/>
                  <a:pt x="1138" y="358"/>
                  <a:pt x="1154" y="339"/>
                </a:cubicBezTo>
                <a:cubicBezTo>
                  <a:pt x="1151" y="332"/>
                  <a:pt x="1150" y="325"/>
                  <a:pt x="1147" y="317"/>
                </a:cubicBezTo>
                <a:cubicBezTo>
                  <a:pt x="1156" y="312"/>
                  <a:pt x="1164" y="308"/>
                  <a:pt x="1170" y="304"/>
                </a:cubicBezTo>
                <a:cubicBezTo>
                  <a:pt x="1199" y="307"/>
                  <a:pt x="1211" y="328"/>
                  <a:pt x="1220" y="350"/>
                </a:cubicBezTo>
                <a:cubicBezTo>
                  <a:pt x="1225" y="364"/>
                  <a:pt x="1237" y="380"/>
                  <a:pt x="1218" y="395"/>
                </a:cubicBezTo>
                <a:cubicBezTo>
                  <a:pt x="1192" y="404"/>
                  <a:pt x="1160" y="386"/>
                  <a:pt x="1136" y="409"/>
                </a:cubicBezTo>
                <a:cubicBezTo>
                  <a:pt x="1156" y="453"/>
                  <a:pt x="1176" y="498"/>
                  <a:pt x="1196" y="544"/>
                </a:cubicBezTo>
                <a:cubicBezTo>
                  <a:pt x="1212" y="537"/>
                  <a:pt x="1230" y="529"/>
                  <a:pt x="1247" y="522"/>
                </a:cubicBezTo>
                <a:cubicBezTo>
                  <a:pt x="1252" y="498"/>
                  <a:pt x="1242" y="475"/>
                  <a:pt x="1259" y="454"/>
                </a:cubicBezTo>
                <a:cubicBezTo>
                  <a:pt x="1263" y="454"/>
                  <a:pt x="1267" y="454"/>
                  <a:pt x="1272" y="452"/>
                </a:cubicBezTo>
                <a:cubicBezTo>
                  <a:pt x="1303" y="443"/>
                  <a:pt x="1331" y="455"/>
                  <a:pt x="1341" y="485"/>
                </a:cubicBezTo>
                <a:cubicBezTo>
                  <a:pt x="1348" y="507"/>
                  <a:pt x="1358" y="528"/>
                  <a:pt x="1356" y="553"/>
                </a:cubicBezTo>
                <a:cubicBezTo>
                  <a:pt x="1356" y="555"/>
                  <a:pt x="1360" y="557"/>
                  <a:pt x="1362" y="560"/>
                </a:cubicBezTo>
                <a:cubicBezTo>
                  <a:pt x="1362" y="602"/>
                  <a:pt x="1362" y="602"/>
                  <a:pt x="1362" y="602"/>
                </a:cubicBezTo>
                <a:cubicBezTo>
                  <a:pt x="1351" y="612"/>
                  <a:pt x="1341" y="622"/>
                  <a:pt x="1330" y="632"/>
                </a:cubicBezTo>
                <a:cubicBezTo>
                  <a:pt x="1323" y="629"/>
                  <a:pt x="1319" y="627"/>
                  <a:pt x="1315" y="626"/>
                </a:cubicBezTo>
                <a:cubicBezTo>
                  <a:pt x="1311" y="624"/>
                  <a:pt x="1306" y="623"/>
                  <a:pt x="1302" y="622"/>
                </a:cubicBezTo>
                <a:cubicBezTo>
                  <a:pt x="1294" y="611"/>
                  <a:pt x="1286" y="599"/>
                  <a:pt x="1278" y="587"/>
                </a:cubicBezTo>
                <a:cubicBezTo>
                  <a:pt x="1256" y="597"/>
                  <a:pt x="1235" y="606"/>
                  <a:pt x="1214" y="615"/>
                </a:cubicBezTo>
                <a:cubicBezTo>
                  <a:pt x="1237" y="739"/>
                  <a:pt x="1208" y="852"/>
                  <a:pt x="1138" y="958"/>
                </a:cubicBezTo>
                <a:cubicBezTo>
                  <a:pt x="1155" y="967"/>
                  <a:pt x="1168" y="973"/>
                  <a:pt x="1183" y="981"/>
                </a:cubicBezTo>
                <a:cubicBezTo>
                  <a:pt x="1200" y="965"/>
                  <a:pt x="1216" y="950"/>
                  <a:pt x="1235" y="933"/>
                </a:cubicBezTo>
                <a:cubicBezTo>
                  <a:pt x="1249" y="941"/>
                  <a:pt x="1263" y="948"/>
                  <a:pt x="1275" y="956"/>
                </a:cubicBezTo>
                <a:cubicBezTo>
                  <a:pt x="1283" y="1003"/>
                  <a:pt x="1257" y="1040"/>
                  <a:pt x="1247" y="1080"/>
                </a:cubicBezTo>
                <a:cubicBezTo>
                  <a:pt x="1243" y="1096"/>
                  <a:pt x="1235" y="1116"/>
                  <a:pt x="1214" y="1127"/>
                </a:cubicBezTo>
                <a:cubicBezTo>
                  <a:pt x="1169" y="1127"/>
                  <a:pt x="1169" y="1127"/>
                  <a:pt x="1169" y="1127"/>
                </a:cubicBezTo>
                <a:cubicBezTo>
                  <a:pt x="1148" y="1121"/>
                  <a:pt x="1150" y="1099"/>
                  <a:pt x="1142" y="1085"/>
                </a:cubicBezTo>
                <a:cubicBezTo>
                  <a:pt x="1145" y="1072"/>
                  <a:pt x="1147" y="1060"/>
                  <a:pt x="1150" y="1048"/>
                </a:cubicBezTo>
                <a:cubicBezTo>
                  <a:pt x="1131" y="1037"/>
                  <a:pt x="1113" y="1026"/>
                  <a:pt x="1097" y="1017"/>
                </a:cubicBezTo>
                <a:cubicBezTo>
                  <a:pt x="1051" y="1069"/>
                  <a:pt x="1005" y="1120"/>
                  <a:pt x="936" y="1147"/>
                </a:cubicBezTo>
                <a:cubicBezTo>
                  <a:pt x="944" y="1166"/>
                  <a:pt x="952" y="1185"/>
                  <a:pt x="960" y="1205"/>
                </a:cubicBezTo>
                <a:cubicBezTo>
                  <a:pt x="996" y="1205"/>
                  <a:pt x="996" y="1205"/>
                  <a:pt x="996" y="1205"/>
                </a:cubicBezTo>
                <a:cubicBezTo>
                  <a:pt x="1002" y="1211"/>
                  <a:pt x="1008" y="1217"/>
                  <a:pt x="1015" y="1223"/>
                </a:cubicBezTo>
                <a:cubicBezTo>
                  <a:pt x="1013" y="1227"/>
                  <a:pt x="1013" y="1231"/>
                  <a:pt x="1011" y="1233"/>
                </a:cubicBezTo>
                <a:cubicBezTo>
                  <a:pt x="989" y="1256"/>
                  <a:pt x="960" y="1269"/>
                  <a:pt x="930" y="1282"/>
                </a:cubicBezTo>
                <a:cubicBezTo>
                  <a:pt x="924" y="1273"/>
                  <a:pt x="919" y="1264"/>
                  <a:pt x="914" y="1255"/>
                </a:cubicBezTo>
                <a:cubicBezTo>
                  <a:pt x="917" y="1247"/>
                  <a:pt x="919" y="1239"/>
                  <a:pt x="919" y="1238"/>
                </a:cubicBezTo>
                <a:cubicBezTo>
                  <a:pt x="900" y="1218"/>
                  <a:pt x="883" y="1200"/>
                  <a:pt x="863" y="1179"/>
                </a:cubicBezTo>
                <a:cubicBezTo>
                  <a:pt x="806" y="1206"/>
                  <a:pt x="739" y="1197"/>
                  <a:pt x="671" y="1199"/>
                </a:cubicBezTo>
                <a:cubicBezTo>
                  <a:pt x="659" y="1222"/>
                  <a:pt x="644" y="1244"/>
                  <a:pt x="646" y="1274"/>
                </a:cubicBezTo>
                <a:cubicBezTo>
                  <a:pt x="657" y="1281"/>
                  <a:pt x="668" y="1287"/>
                  <a:pt x="680" y="1294"/>
                </a:cubicBezTo>
                <a:cubicBezTo>
                  <a:pt x="700" y="1324"/>
                  <a:pt x="701" y="1334"/>
                  <a:pt x="685" y="1360"/>
                </a:cubicBezTo>
                <a:cubicBezTo>
                  <a:pt x="632" y="1366"/>
                  <a:pt x="579" y="1362"/>
                  <a:pt x="527" y="1345"/>
                </a:cubicBezTo>
                <a:cubicBezTo>
                  <a:pt x="500" y="1337"/>
                  <a:pt x="481" y="1323"/>
                  <a:pt x="478" y="1292"/>
                </a:cubicBezTo>
                <a:cubicBezTo>
                  <a:pt x="490" y="1263"/>
                  <a:pt x="516" y="1268"/>
                  <a:pt x="544" y="1266"/>
                </a:cubicBezTo>
                <a:cubicBezTo>
                  <a:pt x="548" y="1263"/>
                  <a:pt x="554" y="1257"/>
                  <a:pt x="559" y="1252"/>
                </a:cubicBezTo>
                <a:cubicBezTo>
                  <a:pt x="560" y="1230"/>
                  <a:pt x="561" y="1209"/>
                  <a:pt x="562" y="1187"/>
                </a:cubicBezTo>
                <a:cubicBezTo>
                  <a:pt x="494" y="1159"/>
                  <a:pt x="427" y="1121"/>
                  <a:pt x="367" y="1074"/>
                </a:cubicBezTo>
                <a:cubicBezTo>
                  <a:pt x="352" y="1089"/>
                  <a:pt x="337" y="1105"/>
                  <a:pt x="319" y="1124"/>
                </a:cubicBezTo>
                <a:cubicBezTo>
                  <a:pt x="317" y="1140"/>
                  <a:pt x="350" y="1159"/>
                  <a:pt x="325" y="1182"/>
                </a:cubicBezTo>
                <a:cubicBezTo>
                  <a:pt x="278" y="1186"/>
                  <a:pt x="256" y="1170"/>
                  <a:pt x="228" y="1114"/>
                </a:cubicBezTo>
                <a:cubicBezTo>
                  <a:pt x="231" y="1105"/>
                  <a:pt x="233" y="1096"/>
                  <a:pt x="238" y="1084"/>
                </a:cubicBezTo>
                <a:cubicBezTo>
                  <a:pt x="251" y="1086"/>
                  <a:pt x="266" y="1088"/>
                  <a:pt x="282" y="1090"/>
                </a:cubicBezTo>
                <a:cubicBezTo>
                  <a:pt x="293" y="1073"/>
                  <a:pt x="306" y="1055"/>
                  <a:pt x="318" y="1037"/>
                </a:cubicBezTo>
                <a:cubicBezTo>
                  <a:pt x="267" y="981"/>
                  <a:pt x="226" y="921"/>
                  <a:pt x="210" y="847"/>
                </a:cubicBezTo>
                <a:cubicBezTo>
                  <a:pt x="169" y="851"/>
                  <a:pt x="129" y="856"/>
                  <a:pt x="89" y="861"/>
                </a:cubicBezTo>
                <a:cubicBezTo>
                  <a:pt x="85" y="875"/>
                  <a:pt x="81" y="891"/>
                  <a:pt x="77" y="907"/>
                </a:cubicBezTo>
                <a:cubicBezTo>
                  <a:pt x="45" y="907"/>
                  <a:pt x="45" y="907"/>
                  <a:pt x="45" y="907"/>
                </a:cubicBezTo>
                <a:cubicBezTo>
                  <a:pt x="27" y="886"/>
                  <a:pt x="7" y="865"/>
                  <a:pt x="5" y="833"/>
                </a:cubicBezTo>
                <a:cubicBezTo>
                  <a:pt x="5" y="832"/>
                  <a:pt x="2" y="831"/>
                  <a:pt x="0" y="829"/>
                </a:cubicBezTo>
                <a:cubicBezTo>
                  <a:pt x="0" y="773"/>
                  <a:pt x="0" y="773"/>
                  <a:pt x="0" y="773"/>
                </a:cubicBezTo>
                <a:cubicBezTo>
                  <a:pt x="9" y="763"/>
                  <a:pt x="18" y="752"/>
                  <a:pt x="26" y="743"/>
                </a:cubicBezTo>
                <a:cubicBezTo>
                  <a:pt x="58" y="748"/>
                  <a:pt x="61" y="779"/>
                  <a:pt x="80" y="792"/>
                </a:cubicBezTo>
                <a:cubicBezTo>
                  <a:pt x="103" y="800"/>
                  <a:pt x="119" y="785"/>
                  <a:pt x="138" y="779"/>
                </a:cubicBezTo>
                <a:cubicBezTo>
                  <a:pt x="155" y="774"/>
                  <a:pt x="172" y="767"/>
                  <a:pt x="193" y="759"/>
                </a:cubicBezTo>
                <a:cubicBezTo>
                  <a:pt x="190" y="740"/>
                  <a:pt x="185" y="720"/>
                  <a:pt x="186" y="699"/>
                </a:cubicBezTo>
                <a:cubicBezTo>
                  <a:pt x="186" y="679"/>
                  <a:pt x="192" y="659"/>
                  <a:pt x="196" y="639"/>
                </a:cubicBezTo>
                <a:cubicBezTo>
                  <a:pt x="182" y="626"/>
                  <a:pt x="165" y="634"/>
                  <a:pt x="149" y="630"/>
                </a:cubicBezTo>
                <a:cubicBezTo>
                  <a:pt x="143" y="634"/>
                  <a:pt x="137" y="639"/>
                  <a:pt x="129" y="645"/>
                </a:cubicBezTo>
                <a:cubicBezTo>
                  <a:pt x="96" y="645"/>
                  <a:pt x="96" y="645"/>
                  <a:pt x="96" y="645"/>
                </a:cubicBezTo>
                <a:cubicBezTo>
                  <a:pt x="91" y="640"/>
                  <a:pt x="84" y="633"/>
                  <a:pt x="78" y="628"/>
                </a:cubicBezTo>
                <a:cubicBezTo>
                  <a:pt x="78" y="583"/>
                  <a:pt x="90" y="568"/>
                  <a:pt x="128" y="561"/>
                </a:cubicBezTo>
                <a:cubicBezTo>
                  <a:pt x="152" y="569"/>
                  <a:pt x="172" y="576"/>
                  <a:pt x="191" y="582"/>
                </a:cubicBezTo>
                <a:cubicBezTo>
                  <a:pt x="204" y="547"/>
                  <a:pt x="215" y="515"/>
                  <a:pt x="227" y="482"/>
                </a:cubicBezTo>
                <a:cubicBezTo>
                  <a:pt x="204" y="448"/>
                  <a:pt x="173" y="422"/>
                  <a:pt x="139" y="397"/>
                </a:cubicBezTo>
                <a:cubicBezTo>
                  <a:pt x="129" y="406"/>
                  <a:pt x="120" y="415"/>
                  <a:pt x="110" y="425"/>
                </a:cubicBezTo>
                <a:cubicBezTo>
                  <a:pt x="75" y="425"/>
                  <a:pt x="75" y="425"/>
                  <a:pt x="75" y="425"/>
                </a:cubicBezTo>
                <a:cubicBezTo>
                  <a:pt x="53" y="408"/>
                  <a:pt x="51" y="383"/>
                  <a:pt x="58" y="361"/>
                </a:cubicBezTo>
                <a:cubicBezTo>
                  <a:pt x="67" y="330"/>
                  <a:pt x="80" y="300"/>
                  <a:pt x="96" y="272"/>
                </a:cubicBezTo>
                <a:cubicBezTo>
                  <a:pt x="104" y="258"/>
                  <a:pt x="122" y="250"/>
                  <a:pt x="135" y="241"/>
                </a:cubicBezTo>
                <a:cubicBezTo>
                  <a:pt x="166" y="257"/>
                  <a:pt x="183" y="288"/>
                  <a:pt x="186" y="331"/>
                </a:cubicBezTo>
                <a:cubicBezTo>
                  <a:pt x="211" y="359"/>
                  <a:pt x="247" y="370"/>
                  <a:pt x="280" y="388"/>
                </a:cubicBezTo>
                <a:cubicBezTo>
                  <a:pt x="304" y="359"/>
                  <a:pt x="328" y="329"/>
                  <a:pt x="354" y="297"/>
                </a:cubicBezTo>
                <a:cubicBezTo>
                  <a:pt x="346" y="282"/>
                  <a:pt x="332" y="271"/>
                  <a:pt x="316" y="261"/>
                </a:cubicBezTo>
                <a:cubicBezTo>
                  <a:pt x="301" y="250"/>
                  <a:pt x="278" y="244"/>
                  <a:pt x="279" y="213"/>
                </a:cubicBezTo>
                <a:cubicBezTo>
                  <a:pt x="292" y="183"/>
                  <a:pt x="317" y="165"/>
                  <a:pt x="359" y="170"/>
                </a:cubicBezTo>
                <a:cubicBezTo>
                  <a:pt x="364" y="176"/>
                  <a:pt x="370" y="182"/>
                  <a:pt x="376" y="189"/>
                </a:cubicBezTo>
                <a:cubicBezTo>
                  <a:pt x="373" y="202"/>
                  <a:pt x="371" y="215"/>
                  <a:pt x="367" y="230"/>
                </a:cubicBezTo>
                <a:cubicBezTo>
                  <a:pt x="380" y="239"/>
                  <a:pt x="393" y="248"/>
                  <a:pt x="406" y="257"/>
                </a:cubicBezTo>
                <a:cubicBezTo>
                  <a:pt x="447" y="238"/>
                  <a:pt x="486" y="221"/>
                  <a:pt x="523" y="204"/>
                </a:cubicBezTo>
                <a:cubicBezTo>
                  <a:pt x="529" y="172"/>
                  <a:pt x="515" y="148"/>
                  <a:pt x="507" y="121"/>
                </a:cubicBezTo>
                <a:cubicBezTo>
                  <a:pt x="486" y="121"/>
                  <a:pt x="463" y="122"/>
                  <a:pt x="447" y="102"/>
                </a:cubicBezTo>
                <a:cubicBezTo>
                  <a:pt x="434" y="88"/>
                  <a:pt x="432" y="78"/>
                  <a:pt x="434" y="43"/>
                </a:cubicBezTo>
                <a:cubicBezTo>
                  <a:pt x="450" y="36"/>
                  <a:pt x="468" y="28"/>
                  <a:pt x="486" y="21"/>
                </a:cubicBezTo>
                <a:cubicBezTo>
                  <a:pt x="503" y="13"/>
                  <a:pt x="521" y="7"/>
                  <a:pt x="539" y="0"/>
                </a:cubicBezTo>
                <a:cubicBezTo>
                  <a:pt x="589" y="0"/>
                  <a:pt x="589" y="0"/>
                  <a:pt x="589" y="0"/>
                </a:cubicBezTo>
                <a:cubicBezTo>
                  <a:pt x="593" y="6"/>
                  <a:pt x="598" y="13"/>
                  <a:pt x="602" y="19"/>
                </a:cubicBezTo>
                <a:cubicBezTo>
                  <a:pt x="607" y="47"/>
                  <a:pt x="598" y="70"/>
                  <a:pt x="576" y="86"/>
                </a:cubicBezTo>
                <a:cubicBezTo>
                  <a:pt x="570" y="126"/>
                  <a:pt x="592" y="155"/>
                  <a:pt x="605" y="189"/>
                </a:cubicBezTo>
                <a:cubicBezTo>
                  <a:pt x="654" y="173"/>
                  <a:pt x="705" y="178"/>
                  <a:pt x="759" y="184"/>
                </a:cubicBezTo>
                <a:cubicBezTo>
                  <a:pt x="766" y="161"/>
                  <a:pt x="773" y="140"/>
                  <a:pt x="780" y="118"/>
                </a:cubicBezTo>
                <a:cubicBezTo>
                  <a:pt x="771" y="108"/>
                  <a:pt x="762" y="98"/>
                  <a:pt x="753" y="89"/>
                </a:cubicBezTo>
                <a:cubicBezTo>
                  <a:pt x="752" y="74"/>
                  <a:pt x="747" y="60"/>
                  <a:pt x="764" y="49"/>
                </a:cubicBezTo>
                <a:cubicBezTo>
                  <a:pt x="778" y="62"/>
                  <a:pt x="794" y="45"/>
                  <a:pt x="809" y="50"/>
                </a:cubicBezTo>
                <a:cubicBezTo>
                  <a:pt x="823" y="55"/>
                  <a:pt x="836" y="63"/>
                  <a:pt x="850" y="70"/>
                </a:cubicBezTo>
                <a:cubicBezTo>
                  <a:pt x="850" y="109"/>
                  <a:pt x="850" y="109"/>
                  <a:pt x="850" y="109"/>
                </a:cubicBezTo>
                <a:cubicBezTo>
                  <a:pt x="842" y="113"/>
                  <a:pt x="833" y="116"/>
                  <a:pt x="824" y="120"/>
                </a:cubicBezTo>
                <a:cubicBezTo>
                  <a:pt x="824" y="197"/>
                  <a:pt x="824" y="197"/>
                  <a:pt x="824" y="197"/>
                </a:cubicBezTo>
                <a:cubicBezTo>
                  <a:pt x="837" y="197"/>
                  <a:pt x="848" y="198"/>
                  <a:pt x="859" y="198"/>
                </a:cubicBezTo>
                <a:cubicBezTo>
                  <a:pt x="883" y="209"/>
                  <a:pt x="906" y="220"/>
                  <a:pt x="931" y="232"/>
                </a:cubicBezTo>
                <a:cubicBezTo>
                  <a:pt x="946" y="206"/>
                  <a:pt x="980" y="192"/>
                  <a:pt x="987" y="155"/>
                </a:cubicBezTo>
                <a:cubicBezTo>
                  <a:pt x="969" y="133"/>
                  <a:pt x="942" y="115"/>
                  <a:pt x="952" y="78"/>
                </a:cubicBezTo>
                <a:cubicBezTo>
                  <a:pt x="971" y="62"/>
                  <a:pt x="995" y="67"/>
                  <a:pt x="1015" y="72"/>
                </a:cubicBezTo>
                <a:cubicBezTo>
                  <a:pt x="1044" y="80"/>
                  <a:pt x="1071" y="94"/>
                  <a:pt x="1097" y="109"/>
                </a:cubicBezTo>
                <a:cubicBezTo>
                  <a:pt x="1123" y="124"/>
                  <a:pt x="1132" y="163"/>
                  <a:pt x="1118" y="191"/>
                </a:cubicBezTo>
                <a:cubicBezTo>
                  <a:pt x="1085" y="191"/>
                  <a:pt x="1085" y="191"/>
                  <a:pt x="1085" y="191"/>
                </a:cubicBezTo>
                <a:cubicBezTo>
                  <a:pt x="1055" y="191"/>
                  <a:pt x="1055" y="191"/>
                  <a:pt x="1055" y="191"/>
                </a:cubicBezTo>
                <a:cubicBezTo>
                  <a:pt x="1036" y="222"/>
                  <a:pt x="1019" y="251"/>
                  <a:pt x="1001" y="280"/>
                </a:cubicBezTo>
                <a:cubicBezTo>
                  <a:pt x="1036" y="296"/>
                  <a:pt x="1059" y="325"/>
                  <a:pt x="1085" y="350"/>
                </a:cubicBezTo>
                <a:cubicBezTo>
                  <a:pt x="1085" y="350"/>
                  <a:pt x="1095" y="366"/>
                  <a:pt x="1092" y="375"/>
                </a:cubicBezTo>
              </a:path>
            </a:pathLst>
          </a:custGeom>
          <a:solidFill>
            <a:srgbClr val="DDD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0" y="879502"/>
            <a:ext cx="9144000" cy="4263998"/>
          </a:xfrm>
          <a:prstGeom prst="rect">
            <a:avLst/>
          </a:prstGeom>
          <a:solidFill>
            <a:schemeClr val="bg1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94C121"/>
              </a:buClr>
              <a:buSzPct val="130000"/>
              <a:buFont typeface="Calibri" panose="020F0502020204030204" pitchFamily="34" charset="0"/>
              <a:buNone/>
              <a:defRPr sz="2000" b="1" i="0">
                <a:solidFill>
                  <a:srgbClr val="000091"/>
                </a:solidFill>
                <a:latin typeface="+mn-lt"/>
              </a:defRPr>
            </a:lvl1pPr>
            <a:lvl2pPr marL="774900" indent="-342900">
              <a:buClr>
                <a:srgbClr val="293189"/>
              </a:buClr>
              <a:buSzPct val="130000"/>
              <a:buFont typeface="Calibri" panose="020F0502020204030204" pitchFamily="34" charset="0"/>
              <a:buChar char="—"/>
              <a:defRPr sz="2000" b="1">
                <a:solidFill>
                  <a:srgbClr val="000091"/>
                </a:solidFill>
              </a:defRPr>
            </a:lvl2pPr>
            <a:lvl3pPr marL="792000" indent="-216000">
              <a:buClr>
                <a:srgbClr val="293189"/>
              </a:buClr>
              <a:buFont typeface="Calibri" panose="020F0502020204030204" pitchFamily="34" charset="0"/>
              <a:buChar char="•"/>
              <a:defRPr sz="1800" b="0">
                <a:solidFill>
                  <a:srgbClr val="000091"/>
                </a:solidFill>
              </a:defRPr>
            </a:lvl3pPr>
            <a:lvl4pPr marL="1440000" indent="-216000">
              <a:buClr>
                <a:srgbClr val="293189"/>
              </a:buClr>
              <a:buFont typeface="Calibri" panose="020F0502020204030204" pitchFamily="34" charset="0"/>
              <a:buChar char="–"/>
              <a:defRPr sz="1600" b="0">
                <a:solidFill>
                  <a:srgbClr val="000091"/>
                </a:solidFill>
              </a:defRPr>
            </a:lvl4pPr>
            <a:lvl5pPr marL="1440000" indent="-216000">
              <a:buFont typeface="Arial" panose="020B0604020202020204" pitchFamily="34" charset="0"/>
              <a:buChar char="•"/>
              <a:defRPr sz="1400">
                <a:solidFill>
                  <a:srgbClr val="164193"/>
                </a:solidFill>
              </a:defRPr>
            </a:lvl5pPr>
            <a:lvl6pPr>
              <a:buClr>
                <a:srgbClr val="293189"/>
              </a:buClr>
              <a:defRPr>
                <a:solidFill>
                  <a:srgbClr val="00009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masque.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2" name="Titre 1"/>
          <p:cNvSpPr>
            <a:spLocks noGrp="1"/>
          </p:cNvSpPr>
          <p:nvPr>
            <p:ph type="ctrTitle"/>
          </p:nvPr>
        </p:nvSpPr>
        <p:spPr>
          <a:xfrm>
            <a:off x="2124074" y="173087"/>
            <a:ext cx="7056437" cy="598463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0" kern="1200" spc="140" baseline="0" dirty="0">
                <a:solidFill>
                  <a:srgbClr val="0000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Oval 6"/>
          <p:cNvSpPr>
            <a:spLocks noChangeArrowheads="1"/>
          </p:cNvSpPr>
          <p:nvPr userDrawn="1"/>
        </p:nvSpPr>
        <p:spPr bwMode="auto">
          <a:xfrm>
            <a:off x="899712" y="-200498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6"/>
          <p:cNvSpPr>
            <a:spLocks noChangeArrowheads="1"/>
          </p:cNvSpPr>
          <p:nvPr userDrawn="1"/>
        </p:nvSpPr>
        <p:spPr bwMode="auto">
          <a:xfrm>
            <a:off x="899712" y="4948134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6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#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1540" y="339502"/>
            <a:ext cx="8712460" cy="4464496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94C121"/>
              </a:buClr>
              <a:buSzPct val="130000"/>
              <a:buFont typeface="Calibri" panose="020F0502020204030204" pitchFamily="34" charset="0"/>
              <a:buNone/>
              <a:defRPr sz="2000" b="1" i="1">
                <a:solidFill>
                  <a:srgbClr val="000091"/>
                </a:solidFill>
                <a:latin typeface="Cambria" panose="02040503050406030204" pitchFamily="18" charset="0"/>
              </a:defRPr>
            </a:lvl1pPr>
            <a:lvl2pPr marL="774900" indent="-342900">
              <a:buClr>
                <a:srgbClr val="293189"/>
              </a:buClr>
              <a:buSzPct val="130000"/>
              <a:buFont typeface="Calibri" panose="020F0502020204030204" pitchFamily="34" charset="0"/>
              <a:buChar char="—"/>
              <a:defRPr sz="2000" b="1">
                <a:solidFill>
                  <a:srgbClr val="000091"/>
                </a:solidFill>
              </a:defRPr>
            </a:lvl2pPr>
            <a:lvl3pPr marL="792000" indent="-216000">
              <a:buClr>
                <a:srgbClr val="293189"/>
              </a:buClr>
              <a:buFont typeface="Calibri" panose="020F0502020204030204" pitchFamily="34" charset="0"/>
              <a:buChar char="•"/>
              <a:defRPr sz="1800" b="0">
                <a:solidFill>
                  <a:srgbClr val="000091"/>
                </a:solidFill>
              </a:defRPr>
            </a:lvl3pPr>
            <a:lvl4pPr marL="1440000" indent="-216000">
              <a:buClr>
                <a:srgbClr val="293189"/>
              </a:buClr>
              <a:buFont typeface="Calibri" panose="020F0502020204030204" pitchFamily="34" charset="0"/>
              <a:buChar char="–"/>
              <a:defRPr sz="1600" b="0">
                <a:solidFill>
                  <a:srgbClr val="000091"/>
                </a:solidFill>
              </a:defRPr>
            </a:lvl4pPr>
            <a:lvl5pPr marL="1440000" indent="-216000">
              <a:buFont typeface="Arial" panose="020B0604020202020204" pitchFamily="34" charset="0"/>
              <a:buChar char="•"/>
              <a:defRPr sz="1400">
                <a:solidFill>
                  <a:srgbClr val="164193"/>
                </a:solidFill>
              </a:defRPr>
            </a:lvl5pPr>
            <a:lvl6pPr>
              <a:buClr>
                <a:srgbClr val="293189"/>
              </a:buClr>
              <a:defRPr>
                <a:solidFill>
                  <a:srgbClr val="00009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masque.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2" name="Titre 1"/>
          <p:cNvSpPr>
            <a:spLocks noGrp="1"/>
          </p:cNvSpPr>
          <p:nvPr>
            <p:ph type="ctrTitle"/>
          </p:nvPr>
        </p:nvSpPr>
        <p:spPr>
          <a:xfrm>
            <a:off x="1799692" y="317103"/>
            <a:ext cx="7380820" cy="598463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r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3200" b="0" i="1" kern="1200" spc="120" baseline="0" dirty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Oval 6"/>
          <p:cNvSpPr>
            <a:spLocks noChangeArrowheads="1"/>
          </p:cNvSpPr>
          <p:nvPr userDrawn="1"/>
        </p:nvSpPr>
        <p:spPr bwMode="auto">
          <a:xfrm>
            <a:off x="899712" y="-200498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37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bord #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EDF7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431540" y="339502"/>
            <a:ext cx="8712460" cy="4464496"/>
          </a:xfrm>
          <a:prstGeom prst="rect">
            <a:avLst/>
          </a:prstGeom>
          <a:solidFill>
            <a:schemeClr val="bg1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94C121"/>
              </a:buClr>
              <a:buSzPct val="130000"/>
              <a:buFont typeface="Calibri" panose="020F0502020204030204" pitchFamily="34" charset="0"/>
              <a:buNone/>
              <a:defRPr sz="2000" b="1" i="1">
                <a:solidFill>
                  <a:srgbClr val="000091"/>
                </a:solidFill>
                <a:latin typeface="Cambria" panose="02040503050406030204" pitchFamily="18" charset="0"/>
              </a:defRPr>
            </a:lvl1pPr>
            <a:lvl2pPr marL="774900" indent="-342900">
              <a:buClr>
                <a:srgbClr val="293189"/>
              </a:buClr>
              <a:buSzPct val="130000"/>
              <a:buFont typeface="Calibri" panose="020F0502020204030204" pitchFamily="34" charset="0"/>
              <a:buChar char="—"/>
              <a:defRPr sz="2000" b="1">
                <a:solidFill>
                  <a:srgbClr val="000091"/>
                </a:solidFill>
              </a:defRPr>
            </a:lvl2pPr>
            <a:lvl3pPr marL="792000" indent="-216000">
              <a:buClr>
                <a:srgbClr val="293189"/>
              </a:buClr>
              <a:buFont typeface="Calibri" panose="020F0502020204030204" pitchFamily="34" charset="0"/>
              <a:buChar char="•"/>
              <a:defRPr sz="1800" b="0">
                <a:solidFill>
                  <a:srgbClr val="000091"/>
                </a:solidFill>
              </a:defRPr>
            </a:lvl3pPr>
            <a:lvl4pPr marL="1440000" indent="-216000">
              <a:buClr>
                <a:srgbClr val="293189"/>
              </a:buClr>
              <a:buFont typeface="Calibri" panose="020F0502020204030204" pitchFamily="34" charset="0"/>
              <a:buChar char="–"/>
              <a:defRPr sz="1600" b="0">
                <a:solidFill>
                  <a:srgbClr val="000091"/>
                </a:solidFill>
              </a:defRPr>
            </a:lvl4pPr>
            <a:lvl5pPr marL="1440000" indent="-216000">
              <a:buFont typeface="Arial" panose="020B0604020202020204" pitchFamily="34" charset="0"/>
              <a:buChar char="•"/>
              <a:defRPr sz="1400">
                <a:solidFill>
                  <a:srgbClr val="164193"/>
                </a:solidFill>
              </a:defRPr>
            </a:lvl5pPr>
            <a:lvl6pPr>
              <a:buClr>
                <a:srgbClr val="293189"/>
              </a:buClr>
              <a:defRPr>
                <a:solidFill>
                  <a:srgbClr val="00009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masque.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2" name="Titre 1"/>
          <p:cNvSpPr>
            <a:spLocks noGrp="1"/>
          </p:cNvSpPr>
          <p:nvPr>
            <p:ph type="ctrTitle"/>
          </p:nvPr>
        </p:nvSpPr>
        <p:spPr>
          <a:xfrm>
            <a:off x="1835696" y="317103"/>
            <a:ext cx="7344816" cy="598463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r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3200" b="0" i="1" kern="1200" spc="120" baseline="0" dirty="0">
                <a:solidFill>
                  <a:srgbClr val="0000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Oval 6"/>
          <p:cNvSpPr>
            <a:spLocks noChangeArrowheads="1"/>
          </p:cNvSpPr>
          <p:nvPr userDrawn="1"/>
        </p:nvSpPr>
        <p:spPr bwMode="auto">
          <a:xfrm>
            <a:off x="899712" y="-200498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6"/>
          <p:cNvSpPr>
            <a:spLocks noChangeArrowheads="1"/>
          </p:cNvSpPr>
          <p:nvPr userDrawn="1"/>
        </p:nvSpPr>
        <p:spPr bwMode="auto">
          <a:xfrm>
            <a:off x="899712" y="4948134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00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9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4" r:id="rId2"/>
    <p:sldLayoutId id="2147483690" r:id="rId3"/>
    <p:sldLayoutId id="2147483684" r:id="rId4"/>
    <p:sldLayoutId id="2147483689" r:id="rId5"/>
    <p:sldLayoutId id="2147483650" r:id="rId6"/>
    <p:sldLayoutId id="2147483691" r:id="rId7"/>
    <p:sldLayoutId id="2147483692" r:id="rId8"/>
    <p:sldLayoutId id="2147483693" r:id="rId9"/>
    <p:sldLayoutId id="2147483653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" indent="-108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94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5352" userDrawn="1">
          <p15:clr>
            <a:srgbClr val="F26B43"/>
          </p15:clr>
        </p15:guide>
        <p15:guide id="4" orient="horz" pos="169" userDrawn="1">
          <p15:clr>
            <a:srgbClr val="F26B43"/>
          </p15:clr>
        </p15:guide>
        <p15:guide id="5" orient="horz" pos="3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proofpoint.com/v2/url?u=https-3A__www.santepubliquefrance.fr_content_download_256386_2623501&amp;d=DwMGaQ&amp;c=BMMjOd5rMwijTOshDELeaSyLbdw3FGdGqNcuGNpHb2g&amp;r=CTWGBHLBzFbno42pqtFX39cM5kYEnsrpHWvHgHXO5pY&amp;m=1aKgXqVALCdTcRKY3l3PIJl3IpcKJA2R3R3QA1m8W9o&amp;s=I1ayV3DuyBSivRVkYWYqu5r5AO3ufZorWkRo9BSo8fg&amp;e=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hyperlink" Target="https://twitter.com/AlerteSanitaire" TargetMode="External"/><Relationship Id="rId39" Type="http://schemas.openxmlformats.org/officeDocument/2006/relationships/image" Target="../media/image21.png"/><Relationship Id="rId3" Type="http://schemas.openxmlformats.org/officeDocument/2006/relationships/hyperlink" Target="dondesang.efs.sante.fr" TargetMode="External"/><Relationship Id="rId21" Type="http://schemas.openxmlformats.org/officeDocument/2006/relationships/hyperlink" Target="https://sante.fr/lieux-de-depistage-covid-19-occitanie#q=recherche/s-informer/Depistage%20Covid/Autour%20de%20moi&amp;loc=Autour%20de%20moi&amp;nid=2280033" TargetMode="External"/><Relationship Id="rId34" Type="http://schemas.openxmlformats.org/officeDocument/2006/relationships/image" Target="../media/image18.png"/><Relationship Id="rId7" Type="http://schemas.openxmlformats.org/officeDocument/2006/relationships/hyperlink" Target="https://www.santepubliquefrance.fr/maladies-et-traumatismes/maladies-et-infections-respiratoires/infection-a-coronavirus/articles/infection-au-nouveau-coronavirus-sars-cov-2-covid-19-france-et-monde#block-244210" TargetMode="External"/><Relationship Id="rId12" Type="http://schemas.openxmlformats.org/officeDocument/2006/relationships/hyperlink" Target="https://solidarites-sante.gouv.fr/actualites/presse/communiques-de-presse/article/communique-assouplissement-supplementaire-des-conditions-de-visite-dans-les" TargetMode="External"/><Relationship Id="rId17" Type="http://schemas.openxmlformats.org/officeDocument/2006/relationships/hyperlink" Target="https://geodes.santepubliquefrance.fr/#c=home" TargetMode="External"/><Relationship Id="rId25" Type="http://schemas.openxmlformats.org/officeDocument/2006/relationships/hyperlink" Target="https://twitter.com/MinSoliSante" TargetMode="External"/><Relationship Id="rId33" Type="http://schemas.openxmlformats.org/officeDocument/2006/relationships/image" Target="../media/image17.png"/><Relationship Id="rId38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antepubliquefrance.fr/regions/occitanie/documents/bulletin-regional/2020/covid-19-point-epidemiologique-en-occitanie-du-14-mai-2020" TargetMode="External"/><Relationship Id="rId20" Type="http://schemas.openxmlformats.org/officeDocument/2006/relationships/hyperlink" Target="https://mesconseilscovid.sante.gouv.fr/#introduction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hyperlink" Target="https://twitter.com/gouvernementFR" TargetMode="External"/><Relationship Id="rId32" Type="http://schemas.openxmlformats.org/officeDocument/2006/relationships/image" Target="../media/image16.png"/><Relationship Id="rId37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hyperlink" Target="https://www.santepubliquefrance.fr/maladies-et-traumatismes/maladies-et-infections-respiratoires/infection-a-coronavirus/documents/bulletin-national/covid-19-point-epidemiologique-du-14-mai-2020" TargetMode="External"/><Relationship Id="rId23" Type="http://schemas.openxmlformats.org/officeDocument/2006/relationships/hyperlink" Target="https://twitter.com/ARS_OC" TargetMode="External"/><Relationship Id="rId28" Type="http://schemas.microsoft.com/office/2007/relationships/hdphoto" Target="../media/hdphoto1.wdp"/><Relationship Id="rId36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31" Type="http://schemas.openxmlformats.org/officeDocument/2006/relationships/hyperlink" Target="http://www.economie.gouv.fr/appli-stop-covid-disponibl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hyperlink" Target="https://www.irdes.fr/recherche/questions-d-economie-de-la-sante/249-lesinegalites-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13.jpeg"/><Relationship Id="rId30" Type="http://schemas.openxmlformats.org/officeDocument/2006/relationships/image" Target="../media/image15.png"/><Relationship Id="rId3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ZoneTexte 149"/>
          <p:cNvSpPr txBox="1"/>
          <p:nvPr/>
        </p:nvSpPr>
        <p:spPr>
          <a:xfrm>
            <a:off x="1036002" y="6363934"/>
            <a:ext cx="3490685" cy="1035298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lIns="36000" rIns="0" rtlCol="0">
            <a:noAutofit/>
          </a:bodyPr>
          <a:lstStyle/>
          <a:p>
            <a:pPr defTabSz="720000">
              <a:lnSpc>
                <a:spcPts val="900"/>
              </a:lnSpc>
            </a:pPr>
            <a:r>
              <a:rPr lang="fr-FR" sz="1000" b="1" spc="50" dirty="0" smtClean="0">
                <a:solidFill>
                  <a:srgbClr val="FF0000"/>
                </a:solidFill>
              </a:rPr>
              <a:t>Don du sang, c’est important maintenant !</a:t>
            </a:r>
          </a:p>
          <a:p>
            <a:pPr defTabSz="720000"/>
            <a:endParaRPr lang="fr-FR" sz="100" dirty="0" smtClean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700" dirty="0" smtClean="0"/>
              <a:t>Les donneurs de sang  sont moins nombreux depuis </a:t>
            </a:r>
            <a:r>
              <a:rPr lang="fr-FR" sz="700" dirty="0"/>
              <a:t>le </a:t>
            </a:r>
            <a:r>
              <a:rPr lang="fr-FR" sz="700" dirty="0" err="1" smtClean="0"/>
              <a:t>déconfinement</a:t>
            </a:r>
            <a:r>
              <a:rPr lang="fr-FR" sz="700" dirty="0" smtClean="0"/>
              <a:t>, alors que les besoins </a:t>
            </a:r>
            <a:r>
              <a:rPr lang="fr-FR" sz="700" dirty="0"/>
              <a:t>des patients </a:t>
            </a:r>
            <a:r>
              <a:rPr lang="fr-FR" sz="700" dirty="0" smtClean="0"/>
              <a:t>sont toujours </a:t>
            </a:r>
            <a:r>
              <a:rPr lang="fr-FR" sz="700" dirty="0"/>
              <a:t>aussi importants, voire davantage avec la reprise </a:t>
            </a:r>
            <a:r>
              <a:rPr lang="fr-FR" sz="700" dirty="0" smtClean="0"/>
              <a:t>de </a:t>
            </a:r>
            <a:r>
              <a:rPr lang="fr-FR" sz="700" dirty="0"/>
              <a:t>l’activité hospitalière. </a:t>
            </a:r>
            <a:r>
              <a:rPr lang="fr-FR" sz="700" dirty="0" smtClean="0"/>
              <a:t>La </a:t>
            </a:r>
            <a:r>
              <a:rPr lang="fr-FR" sz="700" dirty="0"/>
              <a:t>situation est aujourd’hui préoccupante : les réserves de </a:t>
            </a:r>
            <a:r>
              <a:rPr lang="fr-FR" sz="700" dirty="0" smtClean="0"/>
              <a:t>sang </a:t>
            </a:r>
            <a:r>
              <a:rPr lang="fr-FR" sz="700" dirty="0"/>
              <a:t>sont </a:t>
            </a:r>
            <a:r>
              <a:rPr lang="fr-FR" sz="700" dirty="0" smtClean="0"/>
              <a:t>désormais </a:t>
            </a:r>
            <a:r>
              <a:rPr lang="fr-FR" sz="700" dirty="0"/>
              <a:t>en </a:t>
            </a:r>
            <a:r>
              <a:rPr lang="fr-FR" sz="700" dirty="0" smtClean="0"/>
              <a:t>dessous </a:t>
            </a:r>
            <a:r>
              <a:rPr lang="fr-FR" sz="700" dirty="0"/>
              <a:t>du seuil d’alerte et tout indique qu’elles continuent </a:t>
            </a:r>
            <a:r>
              <a:rPr lang="fr-FR" sz="700" dirty="0" smtClean="0"/>
              <a:t>de </a:t>
            </a:r>
            <a:r>
              <a:rPr lang="fr-FR" sz="700" dirty="0"/>
              <a:t>baisser. L’Établissement français du sang </a:t>
            </a:r>
            <a:r>
              <a:rPr lang="fr-FR" sz="700" dirty="0" smtClean="0"/>
              <a:t>relance </a:t>
            </a:r>
            <a:r>
              <a:rPr lang="fr-FR" sz="700" dirty="0"/>
              <a:t>un appel à la mobilisation </a:t>
            </a:r>
            <a:r>
              <a:rPr lang="fr-FR" sz="700" dirty="0" smtClean="0"/>
              <a:t>générale  </a:t>
            </a:r>
            <a:r>
              <a:rPr lang="fr-FR" sz="700" b="1" dirty="0" smtClean="0"/>
              <a:t>&gt;  </a:t>
            </a:r>
            <a:r>
              <a:rPr lang="fr-FR" sz="700" b="1" dirty="0"/>
              <a:t>Pour </a:t>
            </a:r>
            <a:r>
              <a:rPr lang="fr-FR" sz="700" b="1" dirty="0" smtClean="0"/>
              <a:t>savoir où donner :</a:t>
            </a:r>
            <a:br>
              <a:rPr lang="fr-FR" sz="700" b="1" dirty="0" smtClean="0"/>
            </a:br>
            <a:r>
              <a:rPr lang="fr-FR" sz="700" b="1" dirty="0" smtClean="0"/>
              <a:t>Rendez-vous </a:t>
            </a:r>
            <a:r>
              <a:rPr lang="fr-FR" sz="700" b="1" dirty="0"/>
              <a:t>sur </a:t>
            </a:r>
            <a:r>
              <a:rPr lang="fr-FR" sz="700" b="1" dirty="0">
                <a:hlinkClick r:id="rId3" action="ppaction://hlinkfile"/>
              </a:rPr>
              <a:t>dondesang.efs.sante.fr</a:t>
            </a:r>
            <a:r>
              <a:rPr lang="fr-FR" sz="700" b="1" dirty="0"/>
              <a:t> ou sur l’appli « Don de sang » </a:t>
            </a:r>
          </a:p>
        </p:txBody>
      </p:sp>
      <p:sp>
        <p:nvSpPr>
          <p:cNvPr id="1172" name="ZoneTexte 1171"/>
          <p:cNvSpPr txBox="1"/>
          <p:nvPr/>
        </p:nvSpPr>
        <p:spPr>
          <a:xfrm>
            <a:off x="9996737" y="-1048747"/>
            <a:ext cx="3520953" cy="21082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989013"/>
            <a:r>
              <a:rPr lang="fr-FR" sz="1400" spc="140" dirty="0" smtClean="0">
                <a:solidFill>
                  <a:srgbClr val="FF0000"/>
                </a:solidFill>
              </a:rPr>
              <a:t>PERSONNES ÂGÉES : </a:t>
            </a:r>
            <a:r>
              <a:rPr lang="fr-FR" sz="1400" spc="140" dirty="0" smtClean="0"/>
              <a:t>le dépistage se poursuit</a:t>
            </a:r>
            <a:endParaRPr lang="fr-FR" sz="1400" spc="140" dirty="0"/>
          </a:p>
          <a:p>
            <a:pPr defTabSz="989013"/>
            <a:r>
              <a:rPr lang="fr-FR" sz="200" spc="-10" dirty="0"/>
              <a:t/>
            </a:r>
            <a:br>
              <a:rPr lang="fr-FR" sz="200" spc="-10" dirty="0"/>
            </a:br>
            <a:r>
              <a:rPr lang="fr-FR" sz="900" spc="-10" dirty="0"/>
              <a:t>D</a:t>
            </a:r>
            <a:r>
              <a:rPr lang="fr-FR" sz="800" spc="-10" dirty="0"/>
              <a:t>epuis fin mars 2020, un dépistage </a:t>
            </a:r>
            <a:r>
              <a:rPr lang="fr-FR" sz="800" spc="-10" dirty="0" smtClean="0"/>
              <a:t>est </a:t>
            </a:r>
            <a:r>
              <a:rPr lang="fr-FR" sz="800" spc="-10" dirty="0"/>
              <a:t>organisé pour tous les résidents </a:t>
            </a:r>
            <a:r>
              <a:rPr lang="fr-FR" sz="800" spc="-10" dirty="0" smtClean="0"/>
              <a:t>et </a:t>
            </a:r>
            <a:r>
              <a:rPr lang="fr-FR" sz="800" spc="-10" dirty="0"/>
              <a:t>les personnels, </a:t>
            </a:r>
            <a:r>
              <a:rPr lang="fr-FR" sz="800" b="1" spc="-10" dirty="0"/>
              <a:t>dès qu’un premier cas </a:t>
            </a:r>
            <a:r>
              <a:rPr lang="fr-FR" sz="800" b="1" spc="-10" dirty="0" smtClean="0"/>
              <a:t>suspect </a:t>
            </a:r>
            <a:r>
              <a:rPr lang="fr-FR" sz="800" b="1" spc="-10" dirty="0"/>
              <a:t>est signalé </a:t>
            </a:r>
            <a:r>
              <a:rPr lang="fr-FR" sz="800" spc="-10" dirty="0"/>
              <a:t>dans un établissement </a:t>
            </a:r>
            <a:r>
              <a:rPr lang="fr-FR" sz="800" spc="-10" dirty="0" smtClean="0"/>
              <a:t>pour </a:t>
            </a:r>
            <a:r>
              <a:rPr lang="fr-FR" sz="800" spc="-10" dirty="0"/>
              <a:t>personnes âgées en Occitanie. </a:t>
            </a:r>
            <a:br>
              <a:rPr lang="fr-FR" sz="800" spc="-10" dirty="0"/>
            </a:br>
            <a:r>
              <a:rPr lang="fr-FR" sz="800" spc="-10" dirty="0"/>
              <a:t>A ce jour, </a:t>
            </a:r>
            <a:r>
              <a:rPr lang="fr-FR" sz="1000" b="1" spc="50" dirty="0">
                <a:solidFill>
                  <a:srgbClr val="FF0000"/>
                </a:solidFill>
              </a:rPr>
              <a:t>35 010 </a:t>
            </a:r>
            <a:r>
              <a:rPr lang="fr-FR" sz="1000" b="1" spc="50" dirty="0" smtClean="0">
                <a:solidFill>
                  <a:srgbClr val="FF0000"/>
                </a:solidFill>
              </a:rPr>
              <a:t>tests </a:t>
            </a:r>
            <a:r>
              <a:rPr lang="fr-FR" sz="1000" b="1" spc="50" dirty="0">
                <a:solidFill>
                  <a:srgbClr val="FF0000"/>
                </a:solidFill>
              </a:rPr>
              <a:t>de dépistage </a:t>
            </a:r>
            <a:r>
              <a:rPr lang="fr-FR" sz="800" spc="-10" dirty="0" smtClean="0"/>
              <a:t>ont </a:t>
            </a:r>
            <a:r>
              <a:rPr lang="fr-FR" sz="800" spc="-10" dirty="0"/>
              <a:t>été réalisés dans</a:t>
            </a:r>
            <a:r>
              <a:rPr lang="fr-FR" sz="800" b="1" spc="-10" dirty="0"/>
              <a:t> </a:t>
            </a:r>
            <a:r>
              <a:rPr lang="fr-FR" sz="1000" b="1" spc="50" dirty="0" smtClean="0">
                <a:solidFill>
                  <a:srgbClr val="FF0000"/>
                </a:solidFill>
              </a:rPr>
              <a:t>208 </a:t>
            </a:r>
            <a:r>
              <a:rPr lang="fr-FR" sz="1000" b="1" spc="50" dirty="0">
                <a:solidFill>
                  <a:srgbClr val="FF0000"/>
                </a:solidFill>
              </a:rPr>
              <a:t>établissements pour personnes </a:t>
            </a:r>
            <a:r>
              <a:rPr lang="fr-FR" sz="1000" b="1" spc="50" dirty="0" smtClean="0">
                <a:solidFill>
                  <a:srgbClr val="FF0000"/>
                </a:solidFill>
              </a:rPr>
              <a:t>âgées. </a:t>
            </a:r>
            <a:r>
              <a:rPr lang="fr-FR" sz="800" spc="-10" dirty="0" smtClean="0"/>
              <a:t>Parmi </a:t>
            </a:r>
            <a:r>
              <a:rPr lang="fr-FR" sz="800" spc="-10" dirty="0"/>
              <a:t>ces 208 établissements, 81 d’entre eux ont </a:t>
            </a:r>
            <a:r>
              <a:rPr lang="fr-FR" sz="800" spc="-10" dirty="0" smtClean="0"/>
              <a:t>réalisé </a:t>
            </a:r>
            <a:r>
              <a:rPr lang="fr-FR" sz="800" spc="-10" dirty="0"/>
              <a:t>au moins une deuxième voire une troisième campagne de dépistage, ce qui correspond à 6 808 </a:t>
            </a:r>
            <a:r>
              <a:rPr lang="fr-FR" sz="800" spc="-10" dirty="0" err="1" smtClean="0"/>
              <a:t>re-tests</a:t>
            </a:r>
            <a:r>
              <a:rPr lang="fr-FR" sz="800" spc="-10" dirty="0" smtClean="0"/>
              <a:t>. A l’issue de l’ensemble de ces tests on </a:t>
            </a:r>
            <a:r>
              <a:rPr lang="fr-FR" sz="800" spc="-10" dirty="0"/>
              <a:t>dénombre à ce stade </a:t>
            </a:r>
            <a:r>
              <a:rPr lang="fr-FR" sz="800" b="1" spc="-10" dirty="0"/>
              <a:t>1761 tests PCR positifs </a:t>
            </a:r>
            <a:r>
              <a:rPr lang="fr-FR" sz="800" spc="-10" dirty="0"/>
              <a:t>(1 140 résidents et 621 </a:t>
            </a:r>
            <a:r>
              <a:rPr lang="fr-FR" sz="800" spc="-10" dirty="0" smtClean="0"/>
              <a:t>personnels) pour </a:t>
            </a:r>
            <a:r>
              <a:rPr lang="fr-FR" sz="800" spc="-10" dirty="0"/>
              <a:t>lesquels </a:t>
            </a:r>
            <a:r>
              <a:rPr lang="fr-FR" sz="800" spc="-10" dirty="0" smtClean="0"/>
              <a:t>les </a:t>
            </a:r>
            <a:r>
              <a:rPr lang="fr-FR" sz="800" spc="-10" dirty="0"/>
              <a:t>mesures </a:t>
            </a:r>
            <a:r>
              <a:rPr lang="fr-FR" sz="800" spc="-20" dirty="0"/>
              <a:t>de prise en charge spécifique ont été déployées. </a:t>
            </a:r>
            <a:r>
              <a:rPr lang="fr-FR" sz="800" spc="-20" dirty="0" smtClean="0"/>
              <a:t>Avec </a:t>
            </a:r>
            <a:r>
              <a:rPr lang="fr-FR" sz="800" spc="-20" dirty="0"/>
              <a:t>l’expertise des gériatres des CHU de Montpellier et de Toulouse, </a:t>
            </a:r>
            <a:r>
              <a:rPr lang="fr-FR" sz="800" spc="-20" dirty="0" smtClean="0"/>
              <a:t>cette </a:t>
            </a:r>
            <a:r>
              <a:rPr lang="fr-FR" sz="800" spc="-20" dirty="0"/>
              <a:t>campagne de dépistage se poursuit dans chaque </a:t>
            </a:r>
            <a:r>
              <a:rPr lang="fr-FR" sz="800" spc="-20" dirty="0" smtClean="0"/>
              <a:t>département en </a:t>
            </a:r>
            <a:r>
              <a:rPr lang="fr-FR" sz="800" spc="-20" dirty="0"/>
              <a:t>Occitanie</a:t>
            </a:r>
            <a:r>
              <a:rPr lang="fr-FR" sz="800" spc="-20" dirty="0" smtClean="0"/>
              <a:t>. </a:t>
            </a:r>
            <a:endParaRPr lang="fr-FR" sz="800" spc="-20" dirty="0"/>
          </a:p>
        </p:txBody>
      </p:sp>
      <p:sp>
        <p:nvSpPr>
          <p:cNvPr id="144" name="Arc 143"/>
          <p:cNvSpPr/>
          <p:nvPr/>
        </p:nvSpPr>
        <p:spPr>
          <a:xfrm rot="5400000" flipV="1">
            <a:off x="-733603" y="1050361"/>
            <a:ext cx="3733842" cy="5517517"/>
          </a:xfrm>
          <a:prstGeom prst="arc">
            <a:avLst>
              <a:gd name="adj1" fmla="val 14987546"/>
              <a:gd name="adj2" fmla="val 20983014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52694" y="5841333"/>
            <a:ext cx="208800" cy="209786"/>
          </a:xfrm>
          <a:prstGeom prst="ellipse">
            <a:avLst/>
          </a:prstGeom>
          <a:solidFill>
            <a:srgbClr val="E1000F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743983" y="2549481"/>
            <a:ext cx="1194583" cy="146242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r>
              <a:rPr lang="fr-FR" sz="900" b="1" spc="-10" dirty="0" smtClean="0"/>
              <a:t>Au 23/06/2020  :</a:t>
            </a:r>
          </a:p>
          <a:p>
            <a:endParaRPr lang="fr-FR" sz="200" b="1" spc="-10" dirty="0" smtClean="0"/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fr-FR" sz="900" b="1" spc="-10" dirty="0" smtClean="0"/>
              <a:t>97 </a:t>
            </a:r>
            <a:r>
              <a:rPr lang="fr-FR" sz="900" b="1" spc="-20" dirty="0" smtClean="0"/>
              <a:t>hospitalisations </a:t>
            </a:r>
            <a:br>
              <a:rPr lang="fr-FR" sz="900" b="1" spc="-20" dirty="0" smtClean="0"/>
            </a:br>
            <a:r>
              <a:rPr lang="fr-FR" sz="900" b="1" spc="-10" dirty="0" smtClean="0"/>
              <a:t>en cours (-8)</a:t>
            </a:r>
            <a:br>
              <a:rPr lang="fr-FR" sz="900" b="1" spc="-10" dirty="0" smtClean="0"/>
            </a:br>
            <a:r>
              <a:rPr lang="fr-FR" sz="900" b="1" spc="-10" dirty="0" smtClean="0"/>
              <a:t>dont 14 en réanimation (-2)</a:t>
            </a:r>
            <a:br>
              <a:rPr lang="fr-FR" sz="900" b="1" spc="-10" dirty="0" smtClean="0"/>
            </a:br>
            <a:endParaRPr lang="fr-FR" sz="300" b="1" spc="-10" dirty="0"/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fr-FR" sz="900" b="1" spc="-10" dirty="0" smtClean="0"/>
              <a:t>508 décès à l’hôpital </a:t>
            </a:r>
            <a:br>
              <a:rPr lang="fr-FR" sz="900" b="1" spc="-10" dirty="0" smtClean="0"/>
            </a:br>
            <a:r>
              <a:rPr lang="fr-FR" sz="900" b="1" spc="-10" dirty="0" smtClean="0"/>
              <a:t>(inchangé)</a:t>
            </a:r>
            <a:endParaRPr lang="fr-FR" sz="900" b="1" spc="-10" dirty="0"/>
          </a:p>
        </p:txBody>
      </p:sp>
      <p:pic>
        <p:nvPicPr>
          <p:cNvPr id="1026" name="Picture 2" descr="Sauvez des vies, restez prudents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10172"/>
          <a:stretch/>
        </p:blipFill>
        <p:spPr bwMode="auto">
          <a:xfrm>
            <a:off x="6807735" y="117258"/>
            <a:ext cx="644585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64088" y="115539"/>
            <a:ext cx="1440160" cy="295971"/>
          </a:xfrm>
          <a:prstGeom prst="rect">
            <a:avLst/>
          </a:prstGeom>
          <a:solidFill>
            <a:srgbClr val="000091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7" y="154542"/>
            <a:ext cx="799259" cy="4875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4075" y="173087"/>
            <a:ext cx="6336357" cy="70406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tabLst>
                <a:tab pos="3143250" algn="l"/>
              </a:tabLst>
            </a:pPr>
            <a:r>
              <a:rPr lang="fr-FR" dirty="0"/>
              <a:t>Bulletin </a:t>
            </a:r>
            <a:r>
              <a:rPr lang="fr-FR" dirty="0" smtClean="0"/>
              <a:t>d’information </a:t>
            </a:r>
            <a:r>
              <a:rPr lang="fr-F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COVID-19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en </a:t>
            </a:r>
            <a:r>
              <a:rPr lang="fr-FR" sz="2000" dirty="0" smtClean="0">
                <a:solidFill>
                  <a:srgbClr val="FF0000"/>
                </a:solidFill>
              </a:rPr>
              <a:t>Occitanie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1400" b="1" dirty="0" smtClean="0"/>
              <a:t>Mardi 23 juin 2020 à </a:t>
            </a:r>
            <a:r>
              <a:rPr lang="fr-FR" sz="1400" b="1" dirty="0" smtClean="0"/>
              <a:t>20h</a:t>
            </a:r>
            <a:endParaRPr lang="fr-FR" sz="1400" b="1" dirty="0"/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8244408" y="144799"/>
            <a:ext cx="759428" cy="360040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0" kern="1200" spc="140" baseline="0" dirty="0">
                <a:solidFill>
                  <a:srgbClr val="0000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600"/>
              </a:lnSpc>
            </a:pPr>
            <a:r>
              <a:rPr lang="fr-FR" sz="2000" b="1" i="1" spc="600" dirty="0" smtClean="0"/>
              <a:t>#</a:t>
            </a:r>
            <a:r>
              <a:rPr lang="fr-FR" sz="2000" b="1" i="1" spc="0" dirty="0" smtClean="0"/>
              <a:t>77</a:t>
            </a:r>
            <a:endParaRPr lang="fr-FR" sz="2000" b="1" i="1" spc="0" dirty="0"/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2140601" y="576000"/>
            <a:ext cx="2647423" cy="241059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0" kern="1200" spc="140" baseline="0" dirty="0">
                <a:solidFill>
                  <a:srgbClr val="0000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00"/>
              </a:lnSpc>
            </a:pPr>
            <a:r>
              <a:rPr lang="fr-FR" sz="800" i="1" spc="0" dirty="0"/>
              <a:t>Ces informations sont mises à jour </a:t>
            </a:r>
            <a:r>
              <a:rPr lang="fr-FR" sz="800" i="1" spc="0" dirty="0" smtClean="0"/>
              <a:t>périodiquement</a:t>
            </a:r>
          </a:p>
          <a:p>
            <a:pPr>
              <a:lnSpc>
                <a:spcPts val="900"/>
              </a:lnSpc>
            </a:pPr>
            <a:r>
              <a:rPr lang="fr-FR" sz="800" i="1" spc="0" dirty="0" smtClean="0"/>
              <a:t>du </a:t>
            </a:r>
            <a:r>
              <a:rPr lang="fr-FR" sz="800" i="1" spc="0" dirty="0"/>
              <a:t>fait de l’évolution </a:t>
            </a:r>
            <a:r>
              <a:rPr lang="fr-FR" sz="800" i="1" spc="0" dirty="0" smtClean="0"/>
              <a:t>de la situation sanitaire</a:t>
            </a:r>
            <a:endParaRPr lang="fr-FR" sz="800" b="1" i="1" spc="0" dirty="0">
              <a:latin typeface="Cambria" panose="020405030504060302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99400" y="-1864896"/>
            <a:ext cx="1376452" cy="103500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95250">
              <a:lnSpc>
                <a:spcPts val="1000"/>
              </a:lnSpc>
            </a:pPr>
            <a:r>
              <a:rPr lang="fr-FR" sz="900" b="1" dirty="0" smtClean="0"/>
              <a:t>Exemple d’indicateurs</a:t>
            </a:r>
          </a:p>
          <a:p>
            <a:pPr marL="95250">
              <a:lnSpc>
                <a:spcPts val="1000"/>
              </a:lnSpc>
            </a:pPr>
            <a:r>
              <a:rPr lang="fr-FR" sz="900" b="1" dirty="0" smtClean="0"/>
              <a:t>du </a:t>
            </a:r>
            <a:r>
              <a:rPr lang="fr-FR" sz="900" b="1" dirty="0"/>
              <a:t>13 au 17 </a:t>
            </a:r>
            <a:r>
              <a:rPr lang="fr-FR" sz="900" b="1" dirty="0" smtClean="0"/>
              <a:t>mai  </a:t>
            </a:r>
            <a:br>
              <a:rPr lang="fr-FR" sz="900" b="1" dirty="0" smtClean="0"/>
            </a:br>
            <a:r>
              <a:rPr lang="fr-FR" sz="900" b="1" dirty="0" smtClean="0"/>
              <a:t>en </a:t>
            </a:r>
            <a:r>
              <a:rPr lang="fr-FR" sz="900" b="1" dirty="0"/>
              <a:t>O</a:t>
            </a:r>
            <a:r>
              <a:rPr lang="fr-FR" sz="900" b="1" dirty="0" smtClean="0"/>
              <a:t>ccitanie :</a:t>
            </a:r>
          </a:p>
          <a:p>
            <a:pPr marL="180975" indent="-85725">
              <a:lnSpc>
                <a:spcPts val="1000"/>
              </a:lnSpc>
              <a:buFont typeface="Wingdings" panose="05000000000000000000" pitchFamily="2" charset="2"/>
              <a:buChar char="§"/>
            </a:pPr>
            <a:r>
              <a:rPr lang="fr-FR" sz="900" b="1" dirty="0" smtClean="0"/>
              <a:t>16 586 </a:t>
            </a:r>
            <a:r>
              <a:rPr lang="fr-FR" sz="900" b="1" dirty="0"/>
              <a:t>tests</a:t>
            </a:r>
            <a:r>
              <a:rPr lang="fr-FR" sz="900" dirty="0"/>
              <a:t> </a:t>
            </a:r>
            <a:r>
              <a:rPr lang="fr-FR" sz="900" dirty="0" smtClean="0"/>
              <a:t/>
            </a:r>
            <a:br>
              <a:rPr lang="fr-FR" sz="900" dirty="0" smtClean="0"/>
            </a:br>
            <a:r>
              <a:rPr lang="fr-FR" sz="900" dirty="0" smtClean="0"/>
              <a:t>ont </a:t>
            </a:r>
            <a:r>
              <a:rPr lang="fr-FR" sz="900" dirty="0"/>
              <a:t>été </a:t>
            </a:r>
            <a:r>
              <a:rPr lang="fr-FR" sz="900" dirty="0" smtClean="0"/>
              <a:t>réalisés.</a:t>
            </a:r>
            <a:endParaRPr lang="fr-FR" sz="900" dirty="0"/>
          </a:p>
          <a:p>
            <a:pPr marL="180975" indent="-85725">
              <a:lnSpc>
                <a:spcPts val="1000"/>
              </a:lnSpc>
              <a:buFont typeface="Wingdings" panose="05000000000000000000" pitchFamily="2" charset="2"/>
              <a:buChar char="§"/>
            </a:pPr>
            <a:r>
              <a:rPr lang="fr-FR" sz="900" b="1" dirty="0" smtClean="0"/>
              <a:t>225 </a:t>
            </a:r>
            <a:r>
              <a:rPr lang="fr-FR" sz="900" b="1" dirty="0"/>
              <a:t>résultats positifs </a:t>
            </a:r>
            <a:r>
              <a:rPr lang="fr-FR" sz="900" dirty="0"/>
              <a:t>ont été </a:t>
            </a:r>
            <a:r>
              <a:rPr lang="fr-FR" sz="900" dirty="0" smtClean="0"/>
              <a:t>signalés.</a:t>
            </a:r>
            <a:endParaRPr lang="fr-FR" sz="200" b="1" spc="-10" dirty="0" smtClean="0"/>
          </a:p>
          <a:p>
            <a:pPr>
              <a:lnSpc>
                <a:spcPts val="1000"/>
              </a:lnSpc>
              <a:tabLst>
                <a:tab pos="180975" algn="l"/>
              </a:tabLst>
            </a:pPr>
            <a:r>
              <a:rPr lang="fr-FR" sz="900" b="1" baseline="30000" dirty="0" smtClean="0"/>
              <a:t>  </a:t>
            </a:r>
            <a:endParaRPr lang="fr-FR" sz="900" baseline="30000" dirty="0"/>
          </a:p>
        </p:txBody>
      </p:sp>
      <p:grpSp>
        <p:nvGrpSpPr>
          <p:cNvPr id="43" name="Groupe 42"/>
          <p:cNvGrpSpPr/>
          <p:nvPr/>
        </p:nvGrpSpPr>
        <p:grpSpPr>
          <a:xfrm>
            <a:off x="-2718026" y="1799474"/>
            <a:ext cx="215855" cy="205828"/>
            <a:chOff x="4636693" y="2715764"/>
            <a:chExt cx="285437" cy="272177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 flipH="1">
              <a:off x="4693638" y="2802630"/>
              <a:ext cx="20269" cy="53084"/>
            </a:xfrm>
            <a:custGeom>
              <a:avLst/>
              <a:gdLst>
                <a:gd name="T0" fmla="*/ 9 w 9"/>
                <a:gd name="T1" fmla="*/ 4 h 23"/>
                <a:gd name="T2" fmla="*/ 9 w 9"/>
                <a:gd name="T3" fmla="*/ 18 h 23"/>
                <a:gd name="T4" fmla="*/ 5 w 9"/>
                <a:gd name="T5" fmla="*/ 23 h 23"/>
                <a:gd name="T6" fmla="*/ 0 w 9"/>
                <a:gd name="T7" fmla="*/ 18 h 23"/>
                <a:gd name="T8" fmla="*/ 0 w 9"/>
                <a:gd name="T9" fmla="*/ 4 h 23"/>
                <a:gd name="T10" fmla="*/ 5 w 9"/>
                <a:gd name="T11" fmla="*/ 0 h 23"/>
                <a:gd name="T12" fmla="*/ 9 w 9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9" y="4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2" y="23"/>
                    <a:pt x="0" y="21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 flipH="1">
              <a:off x="4702325" y="2715764"/>
              <a:ext cx="219805" cy="60799"/>
            </a:xfrm>
            <a:custGeom>
              <a:avLst/>
              <a:gdLst>
                <a:gd name="T0" fmla="*/ 0 w 82"/>
                <a:gd name="T1" fmla="*/ 39 h 125"/>
                <a:gd name="T2" fmla="*/ 0 w 82"/>
                <a:gd name="T3" fmla="*/ 109 h 125"/>
                <a:gd name="T4" fmla="*/ 17 w 82"/>
                <a:gd name="T5" fmla="*/ 125 h 125"/>
                <a:gd name="T6" fmla="*/ 33 w 82"/>
                <a:gd name="T7" fmla="*/ 109 h 125"/>
                <a:gd name="T8" fmla="*/ 33 w 82"/>
                <a:gd name="T9" fmla="*/ 24 h 125"/>
                <a:gd name="T10" fmla="*/ 33 w 82"/>
                <a:gd name="T11" fmla="*/ 24 h 125"/>
                <a:gd name="T12" fmla="*/ 58 w 82"/>
                <a:gd name="T13" fmla="*/ 0 h 125"/>
                <a:gd name="T14" fmla="*/ 82 w 82"/>
                <a:gd name="T15" fmla="*/ 21 h 125"/>
                <a:gd name="connsiteX0" fmla="*/ 0 w 10000"/>
                <a:gd name="connsiteY0" fmla="*/ 3120 h 10164"/>
                <a:gd name="connsiteX1" fmla="*/ 0 w 10000"/>
                <a:gd name="connsiteY1" fmla="*/ 8720 h 10164"/>
                <a:gd name="connsiteX2" fmla="*/ 2073 w 10000"/>
                <a:gd name="connsiteY2" fmla="*/ 10000 h 10164"/>
                <a:gd name="connsiteX3" fmla="*/ 4024 w 10000"/>
                <a:gd name="connsiteY3" fmla="*/ 5150 h 10164"/>
                <a:gd name="connsiteX4" fmla="*/ 4024 w 10000"/>
                <a:gd name="connsiteY4" fmla="*/ 1920 h 10164"/>
                <a:gd name="connsiteX5" fmla="*/ 4024 w 10000"/>
                <a:gd name="connsiteY5" fmla="*/ 1920 h 10164"/>
                <a:gd name="connsiteX6" fmla="*/ 7073 w 10000"/>
                <a:gd name="connsiteY6" fmla="*/ 0 h 10164"/>
                <a:gd name="connsiteX7" fmla="*/ 10000 w 10000"/>
                <a:gd name="connsiteY7" fmla="*/ 1680 h 10164"/>
                <a:gd name="connsiteX0" fmla="*/ 182 w 10182"/>
                <a:gd name="connsiteY0" fmla="*/ 3120 h 10000"/>
                <a:gd name="connsiteX1" fmla="*/ 0 w 10182"/>
                <a:gd name="connsiteY1" fmla="*/ 5150 h 10000"/>
                <a:gd name="connsiteX2" fmla="*/ 2255 w 10182"/>
                <a:gd name="connsiteY2" fmla="*/ 10000 h 10000"/>
                <a:gd name="connsiteX3" fmla="*/ 4206 w 10182"/>
                <a:gd name="connsiteY3" fmla="*/ 5150 h 10000"/>
                <a:gd name="connsiteX4" fmla="*/ 4206 w 10182"/>
                <a:gd name="connsiteY4" fmla="*/ 1920 h 10000"/>
                <a:gd name="connsiteX5" fmla="*/ 4206 w 10182"/>
                <a:gd name="connsiteY5" fmla="*/ 1920 h 10000"/>
                <a:gd name="connsiteX6" fmla="*/ 7255 w 10182"/>
                <a:gd name="connsiteY6" fmla="*/ 0 h 10000"/>
                <a:gd name="connsiteX7" fmla="*/ 10182 w 10182"/>
                <a:gd name="connsiteY7" fmla="*/ 1680 h 10000"/>
                <a:gd name="connsiteX0" fmla="*/ 321 w 10321"/>
                <a:gd name="connsiteY0" fmla="*/ 3120 h 6906"/>
                <a:gd name="connsiteX1" fmla="*/ 139 w 10321"/>
                <a:gd name="connsiteY1" fmla="*/ 5150 h 6906"/>
                <a:gd name="connsiteX2" fmla="*/ 2576 w 10321"/>
                <a:gd name="connsiteY2" fmla="*/ 6906 h 6906"/>
                <a:gd name="connsiteX3" fmla="*/ 4345 w 10321"/>
                <a:gd name="connsiteY3" fmla="*/ 5150 h 6906"/>
                <a:gd name="connsiteX4" fmla="*/ 4345 w 10321"/>
                <a:gd name="connsiteY4" fmla="*/ 1920 h 6906"/>
                <a:gd name="connsiteX5" fmla="*/ 4345 w 10321"/>
                <a:gd name="connsiteY5" fmla="*/ 1920 h 6906"/>
                <a:gd name="connsiteX6" fmla="*/ 7394 w 10321"/>
                <a:gd name="connsiteY6" fmla="*/ 0 h 6906"/>
                <a:gd name="connsiteX7" fmla="*/ 10321 w 10321"/>
                <a:gd name="connsiteY7" fmla="*/ 1680 h 6906"/>
                <a:gd name="connsiteX0" fmla="*/ 225 w 9914"/>
                <a:gd name="connsiteY0" fmla="*/ 4518 h 9655"/>
                <a:gd name="connsiteX1" fmla="*/ 49 w 9914"/>
                <a:gd name="connsiteY1" fmla="*/ 7457 h 9655"/>
                <a:gd name="connsiteX2" fmla="*/ 1179 w 9914"/>
                <a:gd name="connsiteY2" fmla="*/ 9655 h 9655"/>
                <a:gd name="connsiteX3" fmla="*/ 4124 w 9914"/>
                <a:gd name="connsiteY3" fmla="*/ 7457 h 9655"/>
                <a:gd name="connsiteX4" fmla="*/ 4124 w 9914"/>
                <a:gd name="connsiteY4" fmla="*/ 2780 h 9655"/>
                <a:gd name="connsiteX5" fmla="*/ 4124 w 9914"/>
                <a:gd name="connsiteY5" fmla="*/ 2780 h 9655"/>
                <a:gd name="connsiteX6" fmla="*/ 7078 w 9914"/>
                <a:gd name="connsiteY6" fmla="*/ 0 h 9655"/>
                <a:gd name="connsiteX7" fmla="*/ 9914 w 9914"/>
                <a:gd name="connsiteY7" fmla="*/ 2433 h 9655"/>
                <a:gd name="connsiteX0" fmla="*/ 0 w 13854"/>
                <a:gd name="connsiteY0" fmla="*/ 2716 h 10000"/>
                <a:gd name="connsiteX1" fmla="*/ 3903 w 13854"/>
                <a:gd name="connsiteY1" fmla="*/ 7723 h 10000"/>
                <a:gd name="connsiteX2" fmla="*/ 5043 w 13854"/>
                <a:gd name="connsiteY2" fmla="*/ 10000 h 10000"/>
                <a:gd name="connsiteX3" fmla="*/ 8014 w 13854"/>
                <a:gd name="connsiteY3" fmla="*/ 7723 h 10000"/>
                <a:gd name="connsiteX4" fmla="*/ 8014 w 13854"/>
                <a:gd name="connsiteY4" fmla="*/ 2879 h 10000"/>
                <a:gd name="connsiteX5" fmla="*/ 8014 w 13854"/>
                <a:gd name="connsiteY5" fmla="*/ 2879 h 10000"/>
                <a:gd name="connsiteX6" fmla="*/ 10993 w 13854"/>
                <a:gd name="connsiteY6" fmla="*/ 0 h 10000"/>
                <a:gd name="connsiteX7" fmla="*/ 13854 w 13854"/>
                <a:gd name="connsiteY7" fmla="*/ 2520 h 10000"/>
                <a:gd name="connsiteX0" fmla="*/ 0 w 13854"/>
                <a:gd name="connsiteY0" fmla="*/ 2716 h 10040"/>
                <a:gd name="connsiteX1" fmla="*/ 3903 w 13854"/>
                <a:gd name="connsiteY1" fmla="*/ 5939 h 10040"/>
                <a:gd name="connsiteX2" fmla="*/ 5043 w 13854"/>
                <a:gd name="connsiteY2" fmla="*/ 10000 h 10040"/>
                <a:gd name="connsiteX3" fmla="*/ 8014 w 13854"/>
                <a:gd name="connsiteY3" fmla="*/ 7723 h 10040"/>
                <a:gd name="connsiteX4" fmla="*/ 8014 w 13854"/>
                <a:gd name="connsiteY4" fmla="*/ 2879 h 10040"/>
                <a:gd name="connsiteX5" fmla="*/ 8014 w 13854"/>
                <a:gd name="connsiteY5" fmla="*/ 2879 h 10040"/>
                <a:gd name="connsiteX6" fmla="*/ 10993 w 13854"/>
                <a:gd name="connsiteY6" fmla="*/ 0 h 10040"/>
                <a:gd name="connsiteX7" fmla="*/ 13854 w 13854"/>
                <a:gd name="connsiteY7" fmla="*/ 2520 h 10040"/>
                <a:gd name="connsiteX0" fmla="*/ 0 w 13854"/>
                <a:gd name="connsiteY0" fmla="*/ 2716 h 8854"/>
                <a:gd name="connsiteX1" fmla="*/ 3903 w 13854"/>
                <a:gd name="connsiteY1" fmla="*/ 5939 h 8854"/>
                <a:gd name="connsiteX2" fmla="*/ 5220 w 13854"/>
                <a:gd name="connsiteY2" fmla="*/ 8751 h 8854"/>
                <a:gd name="connsiteX3" fmla="*/ 8014 w 13854"/>
                <a:gd name="connsiteY3" fmla="*/ 7723 h 8854"/>
                <a:gd name="connsiteX4" fmla="*/ 8014 w 13854"/>
                <a:gd name="connsiteY4" fmla="*/ 2879 h 8854"/>
                <a:gd name="connsiteX5" fmla="*/ 8014 w 13854"/>
                <a:gd name="connsiteY5" fmla="*/ 2879 h 8854"/>
                <a:gd name="connsiteX6" fmla="*/ 10993 w 13854"/>
                <a:gd name="connsiteY6" fmla="*/ 0 h 8854"/>
                <a:gd name="connsiteX7" fmla="*/ 13854 w 13854"/>
                <a:gd name="connsiteY7" fmla="*/ 2520 h 8854"/>
                <a:gd name="connsiteX0" fmla="*/ 0 w 10384"/>
                <a:gd name="connsiteY0" fmla="*/ 3471 h 10000"/>
                <a:gd name="connsiteX1" fmla="*/ 3201 w 10384"/>
                <a:gd name="connsiteY1" fmla="*/ 6708 h 10000"/>
                <a:gd name="connsiteX2" fmla="*/ 4152 w 10384"/>
                <a:gd name="connsiteY2" fmla="*/ 9884 h 10000"/>
                <a:gd name="connsiteX3" fmla="*/ 6169 w 10384"/>
                <a:gd name="connsiteY3" fmla="*/ 8723 h 10000"/>
                <a:gd name="connsiteX4" fmla="*/ 6169 w 10384"/>
                <a:gd name="connsiteY4" fmla="*/ 3252 h 10000"/>
                <a:gd name="connsiteX5" fmla="*/ 6169 w 10384"/>
                <a:gd name="connsiteY5" fmla="*/ 3252 h 10000"/>
                <a:gd name="connsiteX6" fmla="*/ 8319 w 10384"/>
                <a:gd name="connsiteY6" fmla="*/ 0 h 10000"/>
                <a:gd name="connsiteX7" fmla="*/ 10384 w 10384"/>
                <a:gd name="connsiteY7" fmla="*/ 2846 h 10000"/>
                <a:gd name="connsiteX0" fmla="*/ 0 w 10384"/>
                <a:gd name="connsiteY0" fmla="*/ 3471 h 10127"/>
                <a:gd name="connsiteX1" fmla="*/ 2817 w 10384"/>
                <a:gd name="connsiteY1" fmla="*/ 4894 h 10127"/>
                <a:gd name="connsiteX2" fmla="*/ 4152 w 10384"/>
                <a:gd name="connsiteY2" fmla="*/ 9884 h 10127"/>
                <a:gd name="connsiteX3" fmla="*/ 6169 w 10384"/>
                <a:gd name="connsiteY3" fmla="*/ 8723 h 10127"/>
                <a:gd name="connsiteX4" fmla="*/ 6169 w 10384"/>
                <a:gd name="connsiteY4" fmla="*/ 3252 h 10127"/>
                <a:gd name="connsiteX5" fmla="*/ 6169 w 10384"/>
                <a:gd name="connsiteY5" fmla="*/ 3252 h 10127"/>
                <a:gd name="connsiteX6" fmla="*/ 8319 w 10384"/>
                <a:gd name="connsiteY6" fmla="*/ 0 h 10127"/>
                <a:gd name="connsiteX7" fmla="*/ 10384 w 10384"/>
                <a:gd name="connsiteY7" fmla="*/ 2846 h 10127"/>
                <a:gd name="connsiteX0" fmla="*/ 0 w 10384"/>
                <a:gd name="connsiteY0" fmla="*/ 3471 h 9798"/>
                <a:gd name="connsiteX1" fmla="*/ 2817 w 10384"/>
                <a:gd name="connsiteY1" fmla="*/ 4894 h 9798"/>
                <a:gd name="connsiteX2" fmla="*/ 2487 w 10384"/>
                <a:gd name="connsiteY2" fmla="*/ 9481 h 9798"/>
                <a:gd name="connsiteX3" fmla="*/ 6169 w 10384"/>
                <a:gd name="connsiteY3" fmla="*/ 8723 h 9798"/>
                <a:gd name="connsiteX4" fmla="*/ 6169 w 10384"/>
                <a:gd name="connsiteY4" fmla="*/ 3252 h 9798"/>
                <a:gd name="connsiteX5" fmla="*/ 6169 w 10384"/>
                <a:gd name="connsiteY5" fmla="*/ 3252 h 9798"/>
                <a:gd name="connsiteX6" fmla="*/ 8319 w 10384"/>
                <a:gd name="connsiteY6" fmla="*/ 0 h 9798"/>
                <a:gd name="connsiteX7" fmla="*/ 10384 w 10384"/>
                <a:gd name="connsiteY7" fmla="*/ 2846 h 9798"/>
                <a:gd name="connsiteX0" fmla="*/ 0 w 10000"/>
                <a:gd name="connsiteY0" fmla="*/ 3543 h 9783"/>
                <a:gd name="connsiteX1" fmla="*/ 2713 w 10000"/>
                <a:gd name="connsiteY1" fmla="*/ 4995 h 9783"/>
                <a:gd name="connsiteX2" fmla="*/ 2395 w 10000"/>
                <a:gd name="connsiteY2" fmla="*/ 9676 h 9783"/>
                <a:gd name="connsiteX3" fmla="*/ 5201 w 10000"/>
                <a:gd name="connsiteY3" fmla="*/ 7875 h 9783"/>
                <a:gd name="connsiteX4" fmla="*/ 5941 w 10000"/>
                <a:gd name="connsiteY4" fmla="*/ 3319 h 9783"/>
                <a:gd name="connsiteX5" fmla="*/ 5941 w 10000"/>
                <a:gd name="connsiteY5" fmla="*/ 3319 h 9783"/>
                <a:gd name="connsiteX6" fmla="*/ 8011 w 10000"/>
                <a:gd name="connsiteY6" fmla="*/ 0 h 9783"/>
                <a:gd name="connsiteX7" fmla="*/ 10000 w 10000"/>
                <a:gd name="connsiteY7" fmla="*/ 2905 h 9783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5941 w 10000"/>
                <a:gd name="connsiteY6" fmla="*/ 3393 h 10014"/>
                <a:gd name="connsiteX7" fmla="*/ 8011 w 10000"/>
                <a:gd name="connsiteY7" fmla="*/ 0 h 10014"/>
                <a:gd name="connsiteX8" fmla="*/ 10000 w 10000"/>
                <a:gd name="connsiteY8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7904"/>
                <a:gd name="connsiteY0" fmla="*/ 5106 h 10015"/>
                <a:gd name="connsiteX1" fmla="*/ 299 w 7904"/>
                <a:gd name="connsiteY1" fmla="*/ 9891 h 10015"/>
                <a:gd name="connsiteX2" fmla="*/ 3105 w 7904"/>
                <a:gd name="connsiteY2" fmla="*/ 8050 h 10015"/>
                <a:gd name="connsiteX3" fmla="*/ 1779 w 7904"/>
                <a:gd name="connsiteY3" fmla="*/ 2118 h 10015"/>
                <a:gd name="connsiteX4" fmla="*/ 3845 w 7904"/>
                <a:gd name="connsiteY4" fmla="*/ 3393 h 10015"/>
                <a:gd name="connsiteX5" fmla="*/ 5915 w 7904"/>
                <a:gd name="connsiteY5" fmla="*/ 0 h 10015"/>
                <a:gd name="connsiteX6" fmla="*/ 7904 w 7904"/>
                <a:gd name="connsiteY6" fmla="*/ 2969 h 10015"/>
                <a:gd name="connsiteX0" fmla="*/ 0 w 9622"/>
                <a:gd name="connsiteY0" fmla="*/ 9876 h 9999"/>
                <a:gd name="connsiteX1" fmla="*/ 3550 w 9622"/>
                <a:gd name="connsiteY1" fmla="*/ 8038 h 9999"/>
                <a:gd name="connsiteX2" fmla="*/ 1873 w 9622"/>
                <a:gd name="connsiteY2" fmla="*/ 2115 h 9999"/>
                <a:gd name="connsiteX3" fmla="*/ 4487 w 9622"/>
                <a:gd name="connsiteY3" fmla="*/ 3388 h 9999"/>
                <a:gd name="connsiteX4" fmla="*/ 7106 w 9622"/>
                <a:gd name="connsiteY4" fmla="*/ 0 h 9999"/>
                <a:gd name="connsiteX5" fmla="*/ 9622 w 9622"/>
                <a:gd name="connsiteY5" fmla="*/ 2965 h 9999"/>
                <a:gd name="connsiteX0" fmla="*/ 1987 w 8298"/>
                <a:gd name="connsiteY0" fmla="*/ 8039 h 8039"/>
                <a:gd name="connsiteX1" fmla="*/ 245 w 8298"/>
                <a:gd name="connsiteY1" fmla="*/ 2115 h 8039"/>
                <a:gd name="connsiteX2" fmla="*/ 2961 w 8298"/>
                <a:gd name="connsiteY2" fmla="*/ 3388 h 8039"/>
                <a:gd name="connsiteX3" fmla="*/ 5683 w 8298"/>
                <a:gd name="connsiteY3" fmla="*/ 0 h 8039"/>
                <a:gd name="connsiteX4" fmla="*/ 8298 w 8298"/>
                <a:gd name="connsiteY4" fmla="*/ 2965 h 8039"/>
                <a:gd name="connsiteX0" fmla="*/ 0 w 9705"/>
                <a:gd name="connsiteY0" fmla="*/ 2631 h 4274"/>
                <a:gd name="connsiteX1" fmla="*/ 3273 w 9705"/>
                <a:gd name="connsiteY1" fmla="*/ 4214 h 4274"/>
                <a:gd name="connsiteX2" fmla="*/ 6554 w 9705"/>
                <a:gd name="connsiteY2" fmla="*/ 0 h 4274"/>
                <a:gd name="connsiteX3" fmla="*/ 9705 w 9705"/>
                <a:gd name="connsiteY3" fmla="*/ 3688 h 4274"/>
                <a:gd name="connsiteX0" fmla="*/ 0 w 13021"/>
                <a:gd name="connsiteY0" fmla="*/ 4934 h 9890"/>
                <a:gd name="connsiteX1" fmla="*/ 6393 w 13021"/>
                <a:gd name="connsiteY1" fmla="*/ 9860 h 9890"/>
                <a:gd name="connsiteX2" fmla="*/ 9774 w 13021"/>
                <a:gd name="connsiteY2" fmla="*/ 0 h 9890"/>
                <a:gd name="connsiteX3" fmla="*/ 13021 w 13021"/>
                <a:gd name="connsiteY3" fmla="*/ 8629 h 9890"/>
                <a:gd name="connsiteX0" fmla="*/ 0 w 10000"/>
                <a:gd name="connsiteY0" fmla="*/ 4989 h 10268"/>
                <a:gd name="connsiteX1" fmla="*/ 4910 w 10000"/>
                <a:gd name="connsiteY1" fmla="*/ 9970 h 10268"/>
                <a:gd name="connsiteX2" fmla="*/ 7506 w 10000"/>
                <a:gd name="connsiteY2" fmla="*/ 0 h 10268"/>
                <a:gd name="connsiteX3" fmla="*/ 10000 w 10000"/>
                <a:gd name="connsiteY3" fmla="*/ 8725 h 10268"/>
                <a:gd name="connsiteX0" fmla="*/ 0 w 10000"/>
                <a:gd name="connsiteY0" fmla="*/ 4989 h 10129"/>
                <a:gd name="connsiteX1" fmla="*/ 4910 w 10000"/>
                <a:gd name="connsiteY1" fmla="*/ 9970 h 10129"/>
                <a:gd name="connsiteX2" fmla="*/ 7506 w 10000"/>
                <a:gd name="connsiteY2" fmla="*/ 0 h 10129"/>
                <a:gd name="connsiteX3" fmla="*/ 10000 w 10000"/>
                <a:gd name="connsiteY3" fmla="*/ 8725 h 10129"/>
                <a:gd name="connsiteX0" fmla="*/ 0 w 10000"/>
                <a:gd name="connsiteY0" fmla="*/ 4989 h 11052"/>
                <a:gd name="connsiteX1" fmla="*/ 4910 w 10000"/>
                <a:gd name="connsiteY1" fmla="*/ 9970 h 11052"/>
                <a:gd name="connsiteX2" fmla="*/ 7506 w 10000"/>
                <a:gd name="connsiteY2" fmla="*/ 0 h 11052"/>
                <a:gd name="connsiteX3" fmla="*/ 10000 w 10000"/>
                <a:gd name="connsiteY3" fmla="*/ 8725 h 1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052">
                  <a:moveTo>
                    <a:pt x="0" y="4989"/>
                  </a:moveTo>
                  <a:cubicBezTo>
                    <a:pt x="463" y="8270"/>
                    <a:pt x="3040" y="13273"/>
                    <a:pt x="4910" y="9970"/>
                  </a:cubicBezTo>
                  <a:cubicBezTo>
                    <a:pt x="5650" y="8663"/>
                    <a:pt x="6053" y="0"/>
                    <a:pt x="7506" y="0"/>
                  </a:cubicBezTo>
                  <a:cubicBezTo>
                    <a:pt x="8755" y="0"/>
                    <a:pt x="9792" y="3740"/>
                    <a:pt x="10000" y="8725"/>
                  </a:cubicBezTo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 flipH="1">
              <a:off x="4636693" y="2765954"/>
              <a:ext cx="134158" cy="221987"/>
            </a:xfrm>
            <a:custGeom>
              <a:avLst/>
              <a:gdLst>
                <a:gd name="T0" fmla="*/ 59 w 59"/>
                <a:gd name="T1" fmla="*/ 67 h 97"/>
                <a:gd name="T2" fmla="*/ 30 w 59"/>
                <a:gd name="T3" fmla="*/ 97 h 97"/>
                <a:gd name="T4" fmla="*/ 0 w 59"/>
                <a:gd name="T5" fmla="*/ 67 h 97"/>
                <a:gd name="T6" fmla="*/ 0 w 59"/>
                <a:gd name="T7" fmla="*/ 29 h 97"/>
                <a:gd name="T8" fmla="*/ 30 w 59"/>
                <a:gd name="T9" fmla="*/ 0 h 97"/>
                <a:gd name="T10" fmla="*/ 59 w 59"/>
                <a:gd name="T11" fmla="*/ 29 h 97"/>
                <a:gd name="T12" fmla="*/ 59 w 59"/>
                <a:gd name="T1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7">
                  <a:moveTo>
                    <a:pt x="59" y="67"/>
                  </a:moveTo>
                  <a:cubicBezTo>
                    <a:pt x="59" y="84"/>
                    <a:pt x="46" y="97"/>
                    <a:pt x="30" y="97"/>
                  </a:cubicBezTo>
                  <a:cubicBezTo>
                    <a:pt x="13" y="97"/>
                    <a:pt x="0" y="84"/>
                    <a:pt x="0" y="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lnTo>
                    <a:pt x="59" y="67"/>
                  </a:lnTo>
                  <a:close/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-2711980" y="2667365"/>
            <a:ext cx="215855" cy="205828"/>
            <a:chOff x="4636693" y="2715764"/>
            <a:chExt cx="285437" cy="272177"/>
          </a:xfrm>
        </p:grpSpPr>
        <p:sp>
          <p:nvSpPr>
            <p:cNvPr id="66" name="Freeform 6"/>
            <p:cNvSpPr>
              <a:spLocks/>
            </p:cNvSpPr>
            <p:nvPr/>
          </p:nvSpPr>
          <p:spPr bwMode="auto">
            <a:xfrm flipH="1">
              <a:off x="4693638" y="2802630"/>
              <a:ext cx="20269" cy="53084"/>
            </a:xfrm>
            <a:custGeom>
              <a:avLst/>
              <a:gdLst>
                <a:gd name="T0" fmla="*/ 9 w 9"/>
                <a:gd name="T1" fmla="*/ 4 h 23"/>
                <a:gd name="T2" fmla="*/ 9 w 9"/>
                <a:gd name="T3" fmla="*/ 18 h 23"/>
                <a:gd name="T4" fmla="*/ 5 w 9"/>
                <a:gd name="T5" fmla="*/ 23 h 23"/>
                <a:gd name="T6" fmla="*/ 0 w 9"/>
                <a:gd name="T7" fmla="*/ 18 h 23"/>
                <a:gd name="T8" fmla="*/ 0 w 9"/>
                <a:gd name="T9" fmla="*/ 4 h 23"/>
                <a:gd name="T10" fmla="*/ 5 w 9"/>
                <a:gd name="T11" fmla="*/ 0 h 23"/>
                <a:gd name="T12" fmla="*/ 9 w 9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9" y="4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2" y="23"/>
                    <a:pt x="0" y="21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 flipH="1">
              <a:off x="4702325" y="2715764"/>
              <a:ext cx="219805" cy="60799"/>
            </a:xfrm>
            <a:custGeom>
              <a:avLst/>
              <a:gdLst>
                <a:gd name="T0" fmla="*/ 0 w 82"/>
                <a:gd name="T1" fmla="*/ 39 h 125"/>
                <a:gd name="T2" fmla="*/ 0 w 82"/>
                <a:gd name="T3" fmla="*/ 109 h 125"/>
                <a:gd name="T4" fmla="*/ 17 w 82"/>
                <a:gd name="T5" fmla="*/ 125 h 125"/>
                <a:gd name="T6" fmla="*/ 33 w 82"/>
                <a:gd name="T7" fmla="*/ 109 h 125"/>
                <a:gd name="T8" fmla="*/ 33 w 82"/>
                <a:gd name="T9" fmla="*/ 24 h 125"/>
                <a:gd name="T10" fmla="*/ 33 w 82"/>
                <a:gd name="T11" fmla="*/ 24 h 125"/>
                <a:gd name="T12" fmla="*/ 58 w 82"/>
                <a:gd name="T13" fmla="*/ 0 h 125"/>
                <a:gd name="T14" fmla="*/ 82 w 82"/>
                <a:gd name="T15" fmla="*/ 21 h 125"/>
                <a:gd name="connsiteX0" fmla="*/ 0 w 10000"/>
                <a:gd name="connsiteY0" fmla="*/ 3120 h 10164"/>
                <a:gd name="connsiteX1" fmla="*/ 0 w 10000"/>
                <a:gd name="connsiteY1" fmla="*/ 8720 h 10164"/>
                <a:gd name="connsiteX2" fmla="*/ 2073 w 10000"/>
                <a:gd name="connsiteY2" fmla="*/ 10000 h 10164"/>
                <a:gd name="connsiteX3" fmla="*/ 4024 w 10000"/>
                <a:gd name="connsiteY3" fmla="*/ 5150 h 10164"/>
                <a:gd name="connsiteX4" fmla="*/ 4024 w 10000"/>
                <a:gd name="connsiteY4" fmla="*/ 1920 h 10164"/>
                <a:gd name="connsiteX5" fmla="*/ 4024 w 10000"/>
                <a:gd name="connsiteY5" fmla="*/ 1920 h 10164"/>
                <a:gd name="connsiteX6" fmla="*/ 7073 w 10000"/>
                <a:gd name="connsiteY6" fmla="*/ 0 h 10164"/>
                <a:gd name="connsiteX7" fmla="*/ 10000 w 10000"/>
                <a:gd name="connsiteY7" fmla="*/ 1680 h 10164"/>
                <a:gd name="connsiteX0" fmla="*/ 182 w 10182"/>
                <a:gd name="connsiteY0" fmla="*/ 3120 h 10000"/>
                <a:gd name="connsiteX1" fmla="*/ 0 w 10182"/>
                <a:gd name="connsiteY1" fmla="*/ 5150 h 10000"/>
                <a:gd name="connsiteX2" fmla="*/ 2255 w 10182"/>
                <a:gd name="connsiteY2" fmla="*/ 10000 h 10000"/>
                <a:gd name="connsiteX3" fmla="*/ 4206 w 10182"/>
                <a:gd name="connsiteY3" fmla="*/ 5150 h 10000"/>
                <a:gd name="connsiteX4" fmla="*/ 4206 w 10182"/>
                <a:gd name="connsiteY4" fmla="*/ 1920 h 10000"/>
                <a:gd name="connsiteX5" fmla="*/ 4206 w 10182"/>
                <a:gd name="connsiteY5" fmla="*/ 1920 h 10000"/>
                <a:gd name="connsiteX6" fmla="*/ 7255 w 10182"/>
                <a:gd name="connsiteY6" fmla="*/ 0 h 10000"/>
                <a:gd name="connsiteX7" fmla="*/ 10182 w 10182"/>
                <a:gd name="connsiteY7" fmla="*/ 1680 h 10000"/>
                <a:gd name="connsiteX0" fmla="*/ 321 w 10321"/>
                <a:gd name="connsiteY0" fmla="*/ 3120 h 6906"/>
                <a:gd name="connsiteX1" fmla="*/ 139 w 10321"/>
                <a:gd name="connsiteY1" fmla="*/ 5150 h 6906"/>
                <a:gd name="connsiteX2" fmla="*/ 2576 w 10321"/>
                <a:gd name="connsiteY2" fmla="*/ 6906 h 6906"/>
                <a:gd name="connsiteX3" fmla="*/ 4345 w 10321"/>
                <a:gd name="connsiteY3" fmla="*/ 5150 h 6906"/>
                <a:gd name="connsiteX4" fmla="*/ 4345 w 10321"/>
                <a:gd name="connsiteY4" fmla="*/ 1920 h 6906"/>
                <a:gd name="connsiteX5" fmla="*/ 4345 w 10321"/>
                <a:gd name="connsiteY5" fmla="*/ 1920 h 6906"/>
                <a:gd name="connsiteX6" fmla="*/ 7394 w 10321"/>
                <a:gd name="connsiteY6" fmla="*/ 0 h 6906"/>
                <a:gd name="connsiteX7" fmla="*/ 10321 w 10321"/>
                <a:gd name="connsiteY7" fmla="*/ 1680 h 6906"/>
                <a:gd name="connsiteX0" fmla="*/ 225 w 9914"/>
                <a:gd name="connsiteY0" fmla="*/ 4518 h 9655"/>
                <a:gd name="connsiteX1" fmla="*/ 49 w 9914"/>
                <a:gd name="connsiteY1" fmla="*/ 7457 h 9655"/>
                <a:gd name="connsiteX2" fmla="*/ 1179 w 9914"/>
                <a:gd name="connsiteY2" fmla="*/ 9655 h 9655"/>
                <a:gd name="connsiteX3" fmla="*/ 4124 w 9914"/>
                <a:gd name="connsiteY3" fmla="*/ 7457 h 9655"/>
                <a:gd name="connsiteX4" fmla="*/ 4124 w 9914"/>
                <a:gd name="connsiteY4" fmla="*/ 2780 h 9655"/>
                <a:gd name="connsiteX5" fmla="*/ 4124 w 9914"/>
                <a:gd name="connsiteY5" fmla="*/ 2780 h 9655"/>
                <a:gd name="connsiteX6" fmla="*/ 7078 w 9914"/>
                <a:gd name="connsiteY6" fmla="*/ 0 h 9655"/>
                <a:gd name="connsiteX7" fmla="*/ 9914 w 9914"/>
                <a:gd name="connsiteY7" fmla="*/ 2433 h 9655"/>
                <a:gd name="connsiteX0" fmla="*/ 0 w 13854"/>
                <a:gd name="connsiteY0" fmla="*/ 2716 h 10000"/>
                <a:gd name="connsiteX1" fmla="*/ 3903 w 13854"/>
                <a:gd name="connsiteY1" fmla="*/ 7723 h 10000"/>
                <a:gd name="connsiteX2" fmla="*/ 5043 w 13854"/>
                <a:gd name="connsiteY2" fmla="*/ 10000 h 10000"/>
                <a:gd name="connsiteX3" fmla="*/ 8014 w 13854"/>
                <a:gd name="connsiteY3" fmla="*/ 7723 h 10000"/>
                <a:gd name="connsiteX4" fmla="*/ 8014 w 13854"/>
                <a:gd name="connsiteY4" fmla="*/ 2879 h 10000"/>
                <a:gd name="connsiteX5" fmla="*/ 8014 w 13854"/>
                <a:gd name="connsiteY5" fmla="*/ 2879 h 10000"/>
                <a:gd name="connsiteX6" fmla="*/ 10993 w 13854"/>
                <a:gd name="connsiteY6" fmla="*/ 0 h 10000"/>
                <a:gd name="connsiteX7" fmla="*/ 13854 w 13854"/>
                <a:gd name="connsiteY7" fmla="*/ 2520 h 10000"/>
                <a:gd name="connsiteX0" fmla="*/ 0 w 13854"/>
                <a:gd name="connsiteY0" fmla="*/ 2716 h 10040"/>
                <a:gd name="connsiteX1" fmla="*/ 3903 w 13854"/>
                <a:gd name="connsiteY1" fmla="*/ 5939 h 10040"/>
                <a:gd name="connsiteX2" fmla="*/ 5043 w 13854"/>
                <a:gd name="connsiteY2" fmla="*/ 10000 h 10040"/>
                <a:gd name="connsiteX3" fmla="*/ 8014 w 13854"/>
                <a:gd name="connsiteY3" fmla="*/ 7723 h 10040"/>
                <a:gd name="connsiteX4" fmla="*/ 8014 w 13854"/>
                <a:gd name="connsiteY4" fmla="*/ 2879 h 10040"/>
                <a:gd name="connsiteX5" fmla="*/ 8014 w 13854"/>
                <a:gd name="connsiteY5" fmla="*/ 2879 h 10040"/>
                <a:gd name="connsiteX6" fmla="*/ 10993 w 13854"/>
                <a:gd name="connsiteY6" fmla="*/ 0 h 10040"/>
                <a:gd name="connsiteX7" fmla="*/ 13854 w 13854"/>
                <a:gd name="connsiteY7" fmla="*/ 2520 h 10040"/>
                <a:gd name="connsiteX0" fmla="*/ 0 w 13854"/>
                <a:gd name="connsiteY0" fmla="*/ 2716 h 8854"/>
                <a:gd name="connsiteX1" fmla="*/ 3903 w 13854"/>
                <a:gd name="connsiteY1" fmla="*/ 5939 h 8854"/>
                <a:gd name="connsiteX2" fmla="*/ 5220 w 13854"/>
                <a:gd name="connsiteY2" fmla="*/ 8751 h 8854"/>
                <a:gd name="connsiteX3" fmla="*/ 8014 w 13854"/>
                <a:gd name="connsiteY3" fmla="*/ 7723 h 8854"/>
                <a:gd name="connsiteX4" fmla="*/ 8014 w 13854"/>
                <a:gd name="connsiteY4" fmla="*/ 2879 h 8854"/>
                <a:gd name="connsiteX5" fmla="*/ 8014 w 13854"/>
                <a:gd name="connsiteY5" fmla="*/ 2879 h 8854"/>
                <a:gd name="connsiteX6" fmla="*/ 10993 w 13854"/>
                <a:gd name="connsiteY6" fmla="*/ 0 h 8854"/>
                <a:gd name="connsiteX7" fmla="*/ 13854 w 13854"/>
                <a:gd name="connsiteY7" fmla="*/ 2520 h 8854"/>
                <a:gd name="connsiteX0" fmla="*/ 0 w 10384"/>
                <a:gd name="connsiteY0" fmla="*/ 3471 h 10000"/>
                <a:gd name="connsiteX1" fmla="*/ 3201 w 10384"/>
                <a:gd name="connsiteY1" fmla="*/ 6708 h 10000"/>
                <a:gd name="connsiteX2" fmla="*/ 4152 w 10384"/>
                <a:gd name="connsiteY2" fmla="*/ 9884 h 10000"/>
                <a:gd name="connsiteX3" fmla="*/ 6169 w 10384"/>
                <a:gd name="connsiteY3" fmla="*/ 8723 h 10000"/>
                <a:gd name="connsiteX4" fmla="*/ 6169 w 10384"/>
                <a:gd name="connsiteY4" fmla="*/ 3252 h 10000"/>
                <a:gd name="connsiteX5" fmla="*/ 6169 w 10384"/>
                <a:gd name="connsiteY5" fmla="*/ 3252 h 10000"/>
                <a:gd name="connsiteX6" fmla="*/ 8319 w 10384"/>
                <a:gd name="connsiteY6" fmla="*/ 0 h 10000"/>
                <a:gd name="connsiteX7" fmla="*/ 10384 w 10384"/>
                <a:gd name="connsiteY7" fmla="*/ 2846 h 10000"/>
                <a:gd name="connsiteX0" fmla="*/ 0 w 10384"/>
                <a:gd name="connsiteY0" fmla="*/ 3471 h 10127"/>
                <a:gd name="connsiteX1" fmla="*/ 2817 w 10384"/>
                <a:gd name="connsiteY1" fmla="*/ 4894 h 10127"/>
                <a:gd name="connsiteX2" fmla="*/ 4152 w 10384"/>
                <a:gd name="connsiteY2" fmla="*/ 9884 h 10127"/>
                <a:gd name="connsiteX3" fmla="*/ 6169 w 10384"/>
                <a:gd name="connsiteY3" fmla="*/ 8723 h 10127"/>
                <a:gd name="connsiteX4" fmla="*/ 6169 w 10384"/>
                <a:gd name="connsiteY4" fmla="*/ 3252 h 10127"/>
                <a:gd name="connsiteX5" fmla="*/ 6169 w 10384"/>
                <a:gd name="connsiteY5" fmla="*/ 3252 h 10127"/>
                <a:gd name="connsiteX6" fmla="*/ 8319 w 10384"/>
                <a:gd name="connsiteY6" fmla="*/ 0 h 10127"/>
                <a:gd name="connsiteX7" fmla="*/ 10384 w 10384"/>
                <a:gd name="connsiteY7" fmla="*/ 2846 h 10127"/>
                <a:gd name="connsiteX0" fmla="*/ 0 w 10384"/>
                <a:gd name="connsiteY0" fmla="*/ 3471 h 9798"/>
                <a:gd name="connsiteX1" fmla="*/ 2817 w 10384"/>
                <a:gd name="connsiteY1" fmla="*/ 4894 h 9798"/>
                <a:gd name="connsiteX2" fmla="*/ 2487 w 10384"/>
                <a:gd name="connsiteY2" fmla="*/ 9481 h 9798"/>
                <a:gd name="connsiteX3" fmla="*/ 6169 w 10384"/>
                <a:gd name="connsiteY3" fmla="*/ 8723 h 9798"/>
                <a:gd name="connsiteX4" fmla="*/ 6169 w 10384"/>
                <a:gd name="connsiteY4" fmla="*/ 3252 h 9798"/>
                <a:gd name="connsiteX5" fmla="*/ 6169 w 10384"/>
                <a:gd name="connsiteY5" fmla="*/ 3252 h 9798"/>
                <a:gd name="connsiteX6" fmla="*/ 8319 w 10384"/>
                <a:gd name="connsiteY6" fmla="*/ 0 h 9798"/>
                <a:gd name="connsiteX7" fmla="*/ 10384 w 10384"/>
                <a:gd name="connsiteY7" fmla="*/ 2846 h 9798"/>
                <a:gd name="connsiteX0" fmla="*/ 0 w 10000"/>
                <a:gd name="connsiteY0" fmla="*/ 3543 h 9783"/>
                <a:gd name="connsiteX1" fmla="*/ 2713 w 10000"/>
                <a:gd name="connsiteY1" fmla="*/ 4995 h 9783"/>
                <a:gd name="connsiteX2" fmla="*/ 2395 w 10000"/>
                <a:gd name="connsiteY2" fmla="*/ 9676 h 9783"/>
                <a:gd name="connsiteX3" fmla="*/ 5201 w 10000"/>
                <a:gd name="connsiteY3" fmla="*/ 7875 h 9783"/>
                <a:gd name="connsiteX4" fmla="*/ 5941 w 10000"/>
                <a:gd name="connsiteY4" fmla="*/ 3319 h 9783"/>
                <a:gd name="connsiteX5" fmla="*/ 5941 w 10000"/>
                <a:gd name="connsiteY5" fmla="*/ 3319 h 9783"/>
                <a:gd name="connsiteX6" fmla="*/ 8011 w 10000"/>
                <a:gd name="connsiteY6" fmla="*/ 0 h 9783"/>
                <a:gd name="connsiteX7" fmla="*/ 10000 w 10000"/>
                <a:gd name="connsiteY7" fmla="*/ 2905 h 9783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5941 w 10000"/>
                <a:gd name="connsiteY6" fmla="*/ 3393 h 10014"/>
                <a:gd name="connsiteX7" fmla="*/ 8011 w 10000"/>
                <a:gd name="connsiteY7" fmla="*/ 0 h 10014"/>
                <a:gd name="connsiteX8" fmla="*/ 10000 w 10000"/>
                <a:gd name="connsiteY8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7904"/>
                <a:gd name="connsiteY0" fmla="*/ 5106 h 10015"/>
                <a:gd name="connsiteX1" fmla="*/ 299 w 7904"/>
                <a:gd name="connsiteY1" fmla="*/ 9891 h 10015"/>
                <a:gd name="connsiteX2" fmla="*/ 3105 w 7904"/>
                <a:gd name="connsiteY2" fmla="*/ 8050 h 10015"/>
                <a:gd name="connsiteX3" fmla="*/ 1779 w 7904"/>
                <a:gd name="connsiteY3" fmla="*/ 2118 h 10015"/>
                <a:gd name="connsiteX4" fmla="*/ 3845 w 7904"/>
                <a:gd name="connsiteY4" fmla="*/ 3393 h 10015"/>
                <a:gd name="connsiteX5" fmla="*/ 5915 w 7904"/>
                <a:gd name="connsiteY5" fmla="*/ 0 h 10015"/>
                <a:gd name="connsiteX6" fmla="*/ 7904 w 7904"/>
                <a:gd name="connsiteY6" fmla="*/ 2969 h 10015"/>
                <a:gd name="connsiteX0" fmla="*/ 0 w 9622"/>
                <a:gd name="connsiteY0" fmla="*/ 9876 h 9999"/>
                <a:gd name="connsiteX1" fmla="*/ 3550 w 9622"/>
                <a:gd name="connsiteY1" fmla="*/ 8038 h 9999"/>
                <a:gd name="connsiteX2" fmla="*/ 1873 w 9622"/>
                <a:gd name="connsiteY2" fmla="*/ 2115 h 9999"/>
                <a:gd name="connsiteX3" fmla="*/ 4487 w 9622"/>
                <a:gd name="connsiteY3" fmla="*/ 3388 h 9999"/>
                <a:gd name="connsiteX4" fmla="*/ 7106 w 9622"/>
                <a:gd name="connsiteY4" fmla="*/ 0 h 9999"/>
                <a:gd name="connsiteX5" fmla="*/ 9622 w 9622"/>
                <a:gd name="connsiteY5" fmla="*/ 2965 h 9999"/>
                <a:gd name="connsiteX0" fmla="*/ 1987 w 8298"/>
                <a:gd name="connsiteY0" fmla="*/ 8039 h 8039"/>
                <a:gd name="connsiteX1" fmla="*/ 245 w 8298"/>
                <a:gd name="connsiteY1" fmla="*/ 2115 h 8039"/>
                <a:gd name="connsiteX2" fmla="*/ 2961 w 8298"/>
                <a:gd name="connsiteY2" fmla="*/ 3388 h 8039"/>
                <a:gd name="connsiteX3" fmla="*/ 5683 w 8298"/>
                <a:gd name="connsiteY3" fmla="*/ 0 h 8039"/>
                <a:gd name="connsiteX4" fmla="*/ 8298 w 8298"/>
                <a:gd name="connsiteY4" fmla="*/ 2965 h 8039"/>
                <a:gd name="connsiteX0" fmla="*/ 0 w 9705"/>
                <a:gd name="connsiteY0" fmla="*/ 2631 h 4274"/>
                <a:gd name="connsiteX1" fmla="*/ 3273 w 9705"/>
                <a:gd name="connsiteY1" fmla="*/ 4214 h 4274"/>
                <a:gd name="connsiteX2" fmla="*/ 6554 w 9705"/>
                <a:gd name="connsiteY2" fmla="*/ 0 h 4274"/>
                <a:gd name="connsiteX3" fmla="*/ 9705 w 9705"/>
                <a:gd name="connsiteY3" fmla="*/ 3688 h 4274"/>
                <a:gd name="connsiteX0" fmla="*/ 0 w 13021"/>
                <a:gd name="connsiteY0" fmla="*/ 4934 h 9890"/>
                <a:gd name="connsiteX1" fmla="*/ 6393 w 13021"/>
                <a:gd name="connsiteY1" fmla="*/ 9860 h 9890"/>
                <a:gd name="connsiteX2" fmla="*/ 9774 w 13021"/>
                <a:gd name="connsiteY2" fmla="*/ 0 h 9890"/>
                <a:gd name="connsiteX3" fmla="*/ 13021 w 13021"/>
                <a:gd name="connsiteY3" fmla="*/ 8629 h 9890"/>
                <a:gd name="connsiteX0" fmla="*/ 0 w 10000"/>
                <a:gd name="connsiteY0" fmla="*/ 4989 h 10268"/>
                <a:gd name="connsiteX1" fmla="*/ 4910 w 10000"/>
                <a:gd name="connsiteY1" fmla="*/ 9970 h 10268"/>
                <a:gd name="connsiteX2" fmla="*/ 7506 w 10000"/>
                <a:gd name="connsiteY2" fmla="*/ 0 h 10268"/>
                <a:gd name="connsiteX3" fmla="*/ 10000 w 10000"/>
                <a:gd name="connsiteY3" fmla="*/ 8725 h 10268"/>
                <a:gd name="connsiteX0" fmla="*/ 0 w 10000"/>
                <a:gd name="connsiteY0" fmla="*/ 4989 h 10129"/>
                <a:gd name="connsiteX1" fmla="*/ 4910 w 10000"/>
                <a:gd name="connsiteY1" fmla="*/ 9970 h 10129"/>
                <a:gd name="connsiteX2" fmla="*/ 7506 w 10000"/>
                <a:gd name="connsiteY2" fmla="*/ 0 h 10129"/>
                <a:gd name="connsiteX3" fmla="*/ 10000 w 10000"/>
                <a:gd name="connsiteY3" fmla="*/ 8725 h 10129"/>
                <a:gd name="connsiteX0" fmla="*/ 0 w 10000"/>
                <a:gd name="connsiteY0" fmla="*/ 4989 h 11052"/>
                <a:gd name="connsiteX1" fmla="*/ 4910 w 10000"/>
                <a:gd name="connsiteY1" fmla="*/ 9970 h 11052"/>
                <a:gd name="connsiteX2" fmla="*/ 7506 w 10000"/>
                <a:gd name="connsiteY2" fmla="*/ 0 h 11052"/>
                <a:gd name="connsiteX3" fmla="*/ 10000 w 10000"/>
                <a:gd name="connsiteY3" fmla="*/ 8725 h 1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052">
                  <a:moveTo>
                    <a:pt x="0" y="4989"/>
                  </a:moveTo>
                  <a:cubicBezTo>
                    <a:pt x="463" y="8270"/>
                    <a:pt x="3040" y="13273"/>
                    <a:pt x="4910" y="9970"/>
                  </a:cubicBezTo>
                  <a:cubicBezTo>
                    <a:pt x="5650" y="8663"/>
                    <a:pt x="6053" y="0"/>
                    <a:pt x="7506" y="0"/>
                  </a:cubicBezTo>
                  <a:cubicBezTo>
                    <a:pt x="8755" y="0"/>
                    <a:pt x="9792" y="3740"/>
                    <a:pt x="10000" y="8725"/>
                  </a:cubicBezTo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 flipH="1">
              <a:off x="4636693" y="2765954"/>
              <a:ext cx="134158" cy="221987"/>
            </a:xfrm>
            <a:custGeom>
              <a:avLst/>
              <a:gdLst>
                <a:gd name="T0" fmla="*/ 59 w 59"/>
                <a:gd name="T1" fmla="*/ 67 h 97"/>
                <a:gd name="T2" fmla="*/ 30 w 59"/>
                <a:gd name="T3" fmla="*/ 97 h 97"/>
                <a:gd name="T4" fmla="*/ 0 w 59"/>
                <a:gd name="T5" fmla="*/ 67 h 97"/>
                <a:gd name="T6" fmla="*/ 0 w 59"/>
                <a:gd name="T7" fmla="*/ 29 h 97"/>
                <a:gd name="T8" fmla="*/ 30 w 59"/>
                <a:gd name="T9" fmla="*/ 0 h 97"/>
                <a:gd name="T10" fmla="*/ 59 w 59"/>
                <a:gd name="T11" fmla="*/ 29 h 97"/>
                <a:gd name="T12" fmla="*/ 59 w 59"/>
                <a:gd name="T1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7">
                  <a:moveTo>
                    <a:pt x="59" y="67"/>
                  </a:moveTo>
                  <a:cubicBezTo>
                    <a:pt x="59" y="84"/>
                    <a:pt x="46" y="97"/>
                    <a:pt x="30" y="97"/>
                  </a:cubicBezTo>
                  <a:cubicBezTo>
                    <a:pt x="13" y="97"/>
                    <a:pt x="0" y="84"/>
                    <a:pt x="0" y="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lnTo>
                    <a:pt x="59" y="67"/>
                  </a:lnTo>
                  <a:close/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8" t="23002" r="17925" b="67183"/>
          <a:stretch/>
        </p:blipFill>
        <p:spPr bwMode="auto">
          <a:xfrm>
            <a:off x="-6805264" y="659772"/>
            <a:ext cx="4218013" cy="5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Freeform 38"/>
          <p:cNvSpPr>
            <a:spLocks/>
          </p:cNvSpPr>
          <p:nvPr/>
        </p:nvSpPr>
        <p:spPr bwMode="auto">
          <a:xfrm>
            <a:off x="-1930391" y="1484827"/>
            <a:ext cx="653208" cy="699603"/>
          </a:xfrm>
          <a:custGeom>
            <a:avLst/>
            <a:gdLst>
              <a:gd name="T0" fmla="*/ 6 w 1517"/>
              <a:gd name="T1" fmla="*/ 1359 h 1523"/>
              <a:gd name="T2" fmla="*/ 1117 w 1517"/>
              <a:gd name="T3" fmla="*/ 240 h 1523"/>
              <a:gd name="T4" fmla="*/ 465 w 1517"/>
              <a:gd name="T5" fmla="*/ 240 h 1523"/>
              <a:gd name="T6" fmla="*/ 465 w 1517"/>
              <a:gd name="T7" fmla="*/ 0 h 1523"/>
              <a:gd name="T8" fmla="*/ 1517 w 1517"/>
              <a:gd name="T9" fmla="*/ 0 h 1523"/>
              <a:gd name="T10" fmla="*/ 1517 w 1517"/>
              <a:gd name="T11" fmla="*/ 1068 h 1523"/>
              <a:gd name="T12" fmla="*/ 1281 w 1517"/>
              <a:gd name="T13" fmla="*/ 1068 h 1523"/>
              <a:gd name="T14" fmla="*/ 1281 w 1517"/>
              <a:gd name="T15" fmla="*/ 400 h 1523"/>
              <a:gd name="T16" fmla="*/ 169 w 1517"/>
              <a:gd name="T17" fmla="*/ 1522 h 1523"/>
              <a:gd name="T18" fmla="*/ 2 w 1517"/>
              <a:gd name="T19" fmla="*/ 1523 h 1523"/>
              <a:gd name="T20" fmla="*/ 6 w 1517"/>
              <a:gd name="T21" fmla="*/ 1359 h 1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7" h="1523">
                <a:moveTo>
                  <a:pt x="6" y="1359"/>
                </a:moveTo>
                <a:cubicBezTo>
                  <a:pt x="1117" y="240"/>
                  <a:pt x="1117" y="240"/>
                  <a:pt x="1117" y="240"/>
                </a:cubicBezTo>
                <a:cubicBezTo>
                  <a:pt x="465" y="240"/>
                  <a:pt x="465" y="240"/>
                  <a:pt x="465" y="240"/>
                </a:cubicBezTo>
                <a:cubicBezTo>
                  <a:pt x="465" y="0"/>
                  <a:pt x="465" y="0"/>
                  <a:pt x="465" y="0"/>
                </a:cubicBezTo>
                <a:cubicBezTo>
                  <a:pt x="1517" y="0"/>
                  <a:pt x="1517" y="0"/>
                  <a:pt x="1517" y="0"/>
                </a:cubicBezTo>
                <a:cubicBezTo>
                  <a:pt x="1517" y="1068"/>
                  <a:pt x="1517" y="1068"/>
                  <a:pt x="1517" y="1068"/>
                </a:cubicBezTo>
                <a:cubicBezTo>
                  <a:pt x="1281" y="1068"/>
                  <a:pt x="1281" y="1068"/>
                  <a:pt x="1281" y="1068"/>
                </a:cubicBezTo>
                <a:cubicBezTo>
                  <a:pt x="1281" y="400"/>
                  <a:pt x="1281" y="400"/>
                  <a:pt x="1281" y="400"/>
                </a:cubicBezTo>
                <a:cubicBezTo>
                  <a:pt x="169" y="1522"/>
                  <a:pt x="169" y="1522"/>
                  <a:pt x="169" y="1522"/>
                </a:cubicBezTo>
                <a:cubicBezTo>
                  <a:pt x="2" y="1523"/>
                  <a:pt x="2" y="1523"/>
                  <a:pt x="2" y="1523"/>
                </a:cubicBezTo>
                <a:cubicBezTo>
                  <a:pt x="2" y="1523"/>
                  <a:pt x="0" y="1365"/>
                  <a:pt x="6" y="135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Oval 6"/>
          <p:cNvSpPr>
            <a:spLocks noChangeArrowheads="1"/>
          </p:cNvSpPr>
          <p:nvPr/>
        </p:nvSpPr>
        <p:spPr bwMode="auto">
          <a:xfrm>
            <a:off x="-3234735" y="4837520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422252" y="1086736"/>
            <a:ext cx="1532711" cy="926043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rIns="0" rtlCol="0">
            <a:noAutofit/>
          </a:bodyPr>
          <a:lstStyle/>
          <a:p>
            <a:pPr defTabSz="720000">
              <a:lnSpc>
                <a:spcPts val="900"/>
              </a:lnSpc>
              <a:spcAft>
                <a:spcPts val="200"/>
              </a:spcAft>
            </a:pPr>
            <a:r>
              <a:rPr lang="fr-FR" sz="1000" b="1" spc="50" dirty="0" smtClean="0">
                <a:solidFill>
                  <a:srgbClr val="FF0000"/>
                </a:solidFill>
              </a:rPr>
              <a:t>Surveillance sanitaire</a:t>
            </a:r>
          </a:p>
          <a:p>
            <a:pPr defTabSz="720000"/>
            <a:endParaRPr lang="fr-FR" sz="100" dirty="0" smtClean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spc="-30" dirty="0" smtClean="0"/>
              <a:t>Pour chaque région, les données </a:t>
            </a:r>
            <a:br>
              <a:rPr lang="fr-FR" sz="800" spc="-30" dirty="0" smtClean="0"/>
            </a:br>
            <a:r>
              <a:rPr lang="fr-FR" sz="800" spc="-30" dirty="0" smtClean="0"/>
              <a:t>de surveillance collectées auprès des partenaires de santé sont accessibles sur le site de Santé publique France : </a:t>
            </a:r>
          </a:p>
          <a:p>
            <a:pPr defTabSz="720000">
              <a:tabLst>
                <a:tab pos="88900" algn="l"/>
              </a:tabLst>
            </a:pPr>
            <a:r>
              <a:rPr lang="fr-FR" sz="100" spc="-20" dirty="0" smtClean="0"/>
              <a:t/>
            </a:r>
            <a:br>
              <a:rPr lang="fr-FR" sz="100" spc="-20" dirty="0" smtClean="0"/>
            </a:br>
            <a:r>
              <a:rPr lang="fr-FR" sz="800" spc="-20" dirty="0" smtClean="0"/>
              <a:t>&gt;  </a:t>
            </a:r>
            <a:r>
              <a:rPr lang="fr-FR" sz="800" b="1" spc="-20" dirty="0" smtClean="0">
                <a:solidFill>
                  <a:srgbClr val="FF0000"/>
                </a:solidFill>
                <a:hlinkClick r:id="rId7"/>
              </a:rPr>
              <a:t>Consulter les derniers</a:t>
            </a:r>
            <a:r>
              <a:rPr lang="fr-FR" sz="800" b="1" spc="-20" dirty="0" smtClean="0">
                <a:solidFill>
                  <a:srgbClr val="FF0000"/>
                </a:solidFill>
                <a:hlinkClick r:id="rId8"/>
              </a:rPr>
              <a:t/>
            </a:r>
            <a:br>
              <a:rPr lang="fr-FR" sz="800" b="1" spc="-20" dirty="0" smtClean="0">
                <a:solidFill>
                  <a:srgbClr val="FF0000"/>
                </a:solidFill>
                <a:hlinkClick r:id="rId8"/>
              </a:rPr>
            </a:br>
            <a:r>
              <a:rPr lang="fr-FR" sz="800" b="1" spc="-20" dirty="0" smtClean="0">
                <a:solidFill>
                  <a:srgbClr val="FF0000"/>
                </a:solidFill>
              </a:rPr>
              <a:t>	</a:t>
            </a:r>
            <a:r>
              <a:rPr lang="fr-FR" sz="800" b="1" spc="-20" dirty="0" smtClean="0">
                <a:solidFill>
                  <a:srgbClr val="FF0000"/>
                </a:solidFill>
                <a:hlinkClick r:id="rId7"/>
              </a:rPr>
              <a:t>points épidémiologiques</a:t>
            </a:r>
            <a:r>
              <a:rPr lang="fr-FR" sz="800" spc="-20" dirty="0" smtClean="0">
                <a:hlinkClick r:id="rId7"/>
              </a:rPr>
              <a:t>.</a:t>
            </a:r>
            <a:endParaRPr lang="fr-FR" sz="800" b="1" strike="sngStrike" spc="-20" dirty="0">
              <a:solidFill>
                <a:srgbClr val="FF0000"/>
              </a:solidFill>
            </a:endParaRPr>
          </a:p>
          <a:p>
            <a:pPr defTabSz="720000">
              <a:lnSpc>
                <a:spcPts val="900"/>
              </a:lnSpc>
            </a:pPr>
            <a:endParaRPr lang="fr-FR" sz="800" b="1" strike="sngStrike" spc="-10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83494" y="2191965"/>
            <a:ext cx="3058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pc="1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HÔPITAL</a:t>
            </a:r>
            <a:r>
              <a:rPr lang="fr-FR" sz="1200" spc="1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FR" sz="1200" b="1" spc="30" dirty="0" smtClean="0">
                <a:solidFill>
                  <a:srgbClr val="000091"/>
                </a:solidFill>
              </a:rPr>
              <a:t>Évolution des hospitalisations</a:t>
            </a:r>
            <a:endParaRPr lang="fr-FR" sz="1200" b="1" spc="30" dirty="0">
              <a:solidFill>
                <a:srgbClr val="00009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1" y="121957"/>
            <a:ext cx="663755" cy="601374"/>
          </a:xfrm>
          <a:prstGeom prst="rect">
            <a:avLst/>
          </a:prstGeom>
        </p:spPr>
      </p:pic>
      <p:sp>
        <p:nvSpPr>
          <p:cNvPr id="90" name="Freeform 37"/>
          <p:cNvSpPr>
            <a:spLocks/>
          </p:cNvSpPr>
          <p:nvPr/>
        </p:nvSpPr>
        <p:spPr bwMode="auto">
          <a:xfrm>
            <a:off x="-1923032" y="1915072"/>
            <a:ext cx="329468" cy="284240"/>
          </a:xfrm>
          <a:custGeom>
            <a:avLst/>
            <a:gdLst>
              <a:gd name="T0" fmla="*/ 100 w 1645"/>
              <a:gd name="T1" fmla="*/ 1300 h 1304"/>
              <a:gd name="T2" fmla="*/ 1016 w 1645"/>
              <a:gd name="T3" fmla="*/ 374 h 1304"/>
              <a:gd name="T4" fmla="*/ 0 w 1645"/>
              <a:gd name="T5" fmla="*/ 374 h 1304"/>
              <a:gd name="T6" fmla="*/ 0 w 1645"/>
              <a:gd name="T7" fmla="*/ 0 h 1304"/>
              <a:gd name="T8" fmla="*/ 1640 w 1645"/>
              <a:gd name="T9" fmla="*/ 0 h 1304"/>
              <a:gd name="T10" fmla="*/ 1645 w 1645"/>
              <a:gd name="T11" fmla="*/ 1295 h 1304"/>
              <a:gd name="T12" fmla="*/ 1271 w 1645"/>
              <a:gd name="T13" fmla="*/ 1300 h 1304"/>
              <a:gd name="T14" fmla="*/ 1271 w 1645"/>
              <a:gd name="T15" fmla="*/ 624 h 1304"/>
              <a:gd name="T16" fmla="*/ 591 w 1645"/>
              <a:gd name="T17" fmla="*/ 1304 h 1304"/>
              <a:gd name="T18" fmla="*/ 100 w 1645"/>
              <a:gd name="T19" fmla="*/ 130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5" h="1304">
                <a:moveTo>
                  <a:pt x="100" y="1300"/>
                </a:moveTo>
                <a:lnTo>
                  <a:pt x="1016" y="374"/>
                </a:lnTo>
                <a:lnTo>
                  <a:pt x="0" y="374"/>
                </a:lnTo>
                <a:lnTo>
                  <a:pt x="0" y="0"/>
                </a:lnTo>
                <a:lnTo>
                  <a:pt x="1640" y="0"/>
                </a:lnTo>
                <a:lnTo>
                  <a:pt x="1645" y="1295"/>
                </a:lnTo>
                <a:lnTo>
                  <a:pt x="1271" y="1300"/>
                </a:lnTo>
                <a:lnTo>
                  <a:pt x="1271" y="624"/>
                </a:lnTo>
                <a:lnTo>
                  <a:pt x="591" y="1304"/>
                </a:lnTo>
                <a:lnTo>
                  <a:pt x="100" y="13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-4825572" y="-2612826"/>
            <a:ext cx="2897858" cy="2870446"/>
            <a:chOff x="1783172" y="1308386"/>
            <a:chExt cx="2630525" cy="275201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172" y="1308386"/>
              <a:ext cx="2619649" cy="171445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15" y="3019341"/>
              <a:ext cx="2627782" cy="1041061"/>
            </a:xfrm>
            <a:prstGeom prst="rect">
              <a:avLst/>
            </a:prstGeom>
          </p:spPr>
        </p:pic>
      </p:grpSp>
      <p:sp>
        <p:nvSpPr>
          <p:cNvPr id="100" name="Rectangle 99"/>
          <p:cNvSpPr/>
          <p:nvPr/>
        </p:nvSpPr>
        <p:spPr>
          <a:xfrm>
            <a:off x="-6681177" y="4492815"/>
            <a:ext cx="962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1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PRATIQUE</a:t>
            </a:r>
            <a:endParaRPr lang="fr-FR" sz="1200" spc="14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-3322683" y="6249237"/>
            <a:ext cx="860401" cy="1000670"/>
            <a:chOff x="203895" y="4240662"/>
            <a:chExt cx="860401" cy="1000670"/>
          </a:xfrm>
        </p:grpSpPr>
        <p:grpSp>
          <p:nvGrpSpPr>
            <p:cNvPr id="77" name="Groupe 76"/>
            <p:cNvGrpSpPr/>
            <p:nvPr/>
          </p:nvGrpSpPr>
          <p:grpSpPr>
            <a:xfrm>
              <a:off x="203895" y="4240662"/>
              <a:ext cx="860400" cy="861774"/>
              <a:chOff x="179511" y="1133912"/>
              <a:chExt cx="860400" cy="861774"/>
            </a:xfrm>
          </p:grpSpPr>
          <p:sp>
            <p:nvSpPr>
              <p:cNvPr id="85" name="ZoneTexte 84"/>
              <p:cNvSpPr txBox="1"/>
              <p:nvPr/>
            </p:nvSpPr>
            <p:spPr>
              <a:xfrm>
                <a:off x="179511" y="1133912"/>
                <a:ext cx="860400" cy="861774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ts val="900"/>
                  </a:lnSpc>
                </a:pPr>
                <a:endParaRPr lang="fr-FR" sz="900" b="1" dirty="0">
                  <a:solidFill>
                    <a:srgbClr val="000091"/>
                  </a:solidFill>
                </a:endParaRPr>
              </a:p>
            </p:txBody>
          </p:sp>
          <p:grpSp>
            <p:nvGrpSpPr>
              <p:cNvPr id="89" name="Groupe 88"/>
              <p:cNvGrpSpPr>
                <a:grpSpLocks noChangeAspect="1"/>
              </p:cNvGrpSpPr>
              <p:nvPr/>
            </p:nvGrpSpPr>
            <p:grpSpPr>
              <a:xfrm>
                <a:off x="189181" y="1210068"/>
                <a:ext cx="781223" cy="784275"/>
                <a:chOff x="1722437" y="-424423"/>
                <a:chExt cx="5689601" cy="5711826"/>
              </a:xfrm>
            </p:grpSpPr>
            <p:sp>
              <p:nvSpPr>
                <p:cNvPr id="91" name="Freeform 37"/>
                <p:cNvSpPr>
                  <a:spLocks/>
                </p:cNvSpPr>
                <p:nvPr/>
              </p:nvSpPr>
              <p:spPr bwMode="auto">
                <a:xfrm>
                  <a:off x="3421066" y="3212538"/>
                  <a:ext cx="2611437" cy="2070102"/>
                </a:xfrm>
                <a:custGeom>
                  <a:avLst/>
                  <a:gdLst>
                    <a:gd name="T0" fmla="*/ 100 w 1645"/>
                    <a:gd name="T1" fmla="*/ 1300 h 1304"/>
                    <a:gd name="T2" fmla="*/ 1016 w 1645"/>
                    <a:gd name="T3" fmla="*/ 374 h 1304"/>
                    <a:gd name="T4" fmla="*/ 0 w 1645"/>
                    <a:gd name="T5" fmla="*/ 374 h 1304"/>
                    <a:gd name="T6" fmla="*/ 0 w 1645"/>
                    <a:gd name="T7" fmla="*/ 0 h 1304"/>
                    <a:gd name="T8" fmla="*/ 1640 w 1645"/>
                    <a:gd name="T9" fmla="*/ 0 h 1304"/>
                    <a:gd name="T10" fmla="*/ 1645 w 1645"/>
                    <a:gd name="T11" fmla="*/ 1295 h 1304"/>
                    <a:gd name="T12" fmla="*/ 1271 w 1645"/>
                    <a:gd name="T13" fmla="*/ 1300 h 1304"/>
                    <a:gd name="T14" fmla="*/ 1271 w 1645"/>
                    <a:gd name="T15" fmla="*/ 624 h 1304"/>
                    <a:gd name="T16" fmla="*/ 591 w 1645"/>
                    <a:gd name="T17" fmla="*/ 1304 h 1304"/>
                    <a:gd name="T18" fmla="*/ 100 w 1645"/>
                    <a:gd name="T19" fmla="*/ 1300 h 1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5" h="1304">
                      <a:moveTo>
                        <a:pt x="100" y="1300"/>
                      </a:moveTo>
                      <a:lnTo>
                        <a:pt x="1016" y="374"/>
                      </a:lnTo>
                      <a:lnTo>
                        <a:pt x="0" y="374"/>
                      </a:lnTo>
                      <a:lnTo>
                        <a:pt x="0" y="0"/>
                      </a:lnTo>
                      <a:lnTo>
                        <a:pt x="1640" y="0"/>
                      </a:lnTo>
                      <a:lnTo>
                        <a:pt x="1645" y="1295"/>
                      </a:lnTo>
                      <a:lnTo>
                        <a:pt x="1271" y="1300"/>
                      </a:lnTo>
                      <a:lnTo>
                        <a:pt x="1271" y="624"/>
                      </a:lnTo>
                      <a:lnTo>
                        <a:pt x="591" y="1304"/>
                      </a:lnTo>
                      <a:lnTo>
                        <a:pt x="100" y="130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Freeform 38"/>
                <p:cNvSpPr>
                  <a:spLocks/>
                </p:cNvSpPr>
                <p:nvPr/>
              </p:nvSpPr>
              <p:spPr bwMode="auto">
                <a:xfrm>
                  <a:off x="1722437" y="-424423"/>
                  <a:ext cx="5689601" cy="5711826"/>
                </a:xfrm>
                <a:custGeom>
                  <a:avLst/>
                  <a:gdLst>
                    <a:gd name="T0" fmla="*/ 6 w 1517"/>
                    <a:gd name="T1" fmla="*/ 1359 h 1523"/>
                    <a:gd name="T2" fmla="*/ 1117 w 1517"/>
                    <a:gd name="T3" fmla="*/ 240 h 1523"/>
                    <a:gd name="T4" fmla="*/ 465 w 1517"/>
                    <a:gd name="T5" fmla="*/ 240 h 1523"/>
                    <a:gd name="T6" fmla="*/ 465 w 1517"/>
                    <a:gd name="T7" fmla="*/ 0 h 1523"/>
                    <a:gd name="T8" fmla="*/ 1517 w 1517"/>
                    <a:gd name="T9" fmla="*/ 0 h 1523"/>
                    <a:gd name="T10" fmla="*/ 1517 w 1517"/>
                    <a:gd name="T11" fmla="*/ 1068 h 1523"/>
                    <a:gd name="T12" fmla="*/ 1281 w 1517"/>
                    <a:gd name="T13" fmla="*/ 1068 h 1523"/>
                    <a:gd name="T14" fmla="*/ 1281 w 1517"/>
                    <a:gd name="T15" fmla="*/ 400 h 1523"/>
                    <a:gd name="T16" fmla="*/ 169 w 1517"/>
                    <a:gd name="T17" fmla="*/ 1522 h 1523"/>
                    <a:gd name="T18" fmla="*/ 2 w 1517"/>
                    <a:gd name="T19" fmla="*/ 1523 h 1523"/>
                    <a:gd name="T20" fmla="*/ 6 w 1517"/>
                    <a:gd name="T21" fmla="*/ 1359 h 1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7" h="1523">
                      <a:moveTo>
                        <a:pt x="6" y="1359"/>
                      </a:moveTo>
                      <a:cubicBezTo>
                        <a:pt x="1117" y="240"/>
                        <a:pt x="1117" y="240"/>
                        <a:pt x="1117" y="240"/>
                      </a:cubicBezTo>
                      <a:cubicBezTo>
                        <a:pt x="465" y="240"/>
                        <a:pt x="465" y="240"/>
                        <a:pt x="465" y="240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1517" y="0"/>
                        <a:pt x="1517" y="0"/>
                        <a:pt x="1517" y="0"/>
                      </a:cubicBezTo>
                      <a:cubicBezTo>
                        <a:pt x="1517" y="1068"/>
                        <a:pt x="1517" y="1068"/>
                        <a:pt x="1517" y="1068"/>
                      </a:cubicBezTo>
                      <a:cubicBezTo>
                        <a:pt x="1281" y="1068"/>
                        <a:pt x="1281" y="1068"/>
                        <a:pt x="1281" y="1068"/>
                      </a:cubicBezTo>
                      <a:cubicBezTo>
                        <a:pt x="1281" y="400"/>
                        <a:pt x="1281" y="400"/>
                        <a:pt x="1281" y="400"/>
                      </a:cubicBezTo>
                      <a:cubicBezTo>
                        <a:pt x="169" y="1522"/>
                        <a:pt x="169" y="1522"/>
                        <a:pt x="169" y="1522"/>
                      </a:cubicBezTo>
                      <a:cubicBezTo>
                        <a:pt x="2" y="1523"/>
                        <a:pt x="2" y="1523"/>
                        <a:pt x="2" y="1523"/>
                      </a:cubicBezTo>
                      <a:cubicBezTo>
                        <a:pt x="2" y="1523"/>
                        <a:pt x="0" y="1365"/>
                        <a:pt x="6" y="135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93" name="ZoneTexte 92"/>
            <p:cNvSpPr txBox="1"/>
            <p:nvPr/>
          </p:nvSpPr>
          <p:spPr>
            <a:xfrm>
              <a:off x="207306" y="4727950"/>
              <a:ext cx="856990" cy="513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0" bIns="0" rtlCol="0" anchor="b" anchorCtr="0">
              <a:no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fr-FR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269</a:t>
              </a:r>
            </a:p>
            <a:p>
              <a:pPr>
                <a:lnSpc>
                  <a:spcPts val="800"/>
                </a:lnSpc>
              </a:pPr>
              <a:r>
                <a:rPr lang="fr-FR" sz="800" b="1" dirty="0" smtClean="0">
                  <a:solidFill>
                    <a:schemeClr val="bg1"/>
                  </a:solidFill>
                </a:rPr>
                <a:t>TESTS </a:t>
              </a:r>
              <a:r>
                <a:rPr lang="fr-FR" sz="800" b="1" dirty="0" smtClean="0">
                  <a:solidFill>
                    <a:srgbClr val="E1000F"/>
                  </a:solidFill>
                </a:rPr>
                <a:t>POSITIFS</a:t>
              </a:r>
            </a:p>
            <a:p>
              <a:pPr>
                <a:lnSpc>
                  <a:spcPts val="800"/>
                </a:lnSpc>
              </a:pPr>
              <a:r>
                <a:rPr lang="fr-FR" sz="800" b="1" dirty="0" smtClean="0">
                  <a:solidFill>
                    <a:schemeClr val="bg1"/>
                  </a:solidFill>
                </a:rPr>
                <a:t>EN OCCITANIE</a:t>
              </a:r>
              <a:br>
                <a:rPr lang="fr-FR" sz="800" b="1" dirty="0" smtClean="0">
                  <a:solidFill>
                    <a:schemeClr val="bg1"/>
                  </a:solidFill>
                </a:rPr>
              </a:br>
              <a:r>
                <a:rPr lang="fr-FR" sz="800" b="1" dirty="0" smtClean="0">
                  <a:solidFill>
                    <a:schemeClr val="bg1"/>
                  </a:solidFill>
                </a:rPr>
                <a:t>DEPUIS FIN FEVRIER</a:t>
              </a:r>
            </a:p>
            <a:p>
              <a:pPr>
                <a:lnSpc>
                  <a:spcPts val="800"/>
                </a:lnSpc>
              </a:pPr>
              <a:endParaRPr lang="fr-FR" sz="600" cap="all" dirty="0">
                <a:solidFill>
                  <a:prstClr val="white"/>
                </a:solidFill>
              </a:endParaRPr>
            </a:p>
            <a:p>
              <a:pPr>
                <a:lnSpc>
                  <a:spcPts val="800"/>
                </a:lnSpc>
              </a:pP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-5880625" y="4486849"/>
            <a:ext cx="22349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Que faire en cas de symptôme</a:t>
            </a:r>
            <a:endParaRPr lang="fr-FR" sz="13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0085896" y="1353876"/>
            <a:ext cx="1789677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00"/>
              </a:lnSpc>
            </a:pPr>
            <a:r>
              <a:rPr lang="fr-FR" sz="1400" spc="100" dirty="0" smtClean="0">
                <a:solidFill>
                  <a:srgbClr val="FF0000"/>
                </a:solidFill>
                <a:ea typeface="+mj-ea"/>
                <a:cs typeface="+mj-cs"/>
              </a:rPr>
              <a:t>VISITES EN EHPAD</a:t>
            </a:r>
            <a:endParaRPr lang="fr-FR" sz="900" b="1" spc="100" dirty="0" smtClean="0">
              <a:solidFill>
                <a:srgbClr val="000091"/>
              </a:solidFill>
            </a:endParaRPr>
          </a:p>
          <a:p>
            <a:pPr lvl="0"/>
            <a:endParaRPr lang="fr-FR" sz="200" b="1" spc="-30" dirty="0" smtClean="0">
              <a:solidFill>
                <a:srgbClr val="000091"/>
              </a:solidFill>
            </a:endParaRPr>
          </a:p>
          <a:p>
            <a:pPr lvl="0"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spc="-20" dirty="0" smtClean="0"/>
              <a:t>Les </a:t>
            </a:r>
            <a:r>
              <a:rPr lang="fr-FR" sz="800" spc="-20" dirty="0"/>
              <a:t>recommandations nationales relatives aux visites dans </a:t>
            </a:r>
            <a:r>
              <a:rPr lang="fr-FR" sz="800" spc="-20" dirty="0" smtClean="0"/>
              <a:t>les </a:t>
            </a:r>
            <a:r>
              <a:rPr lang="fr-FR" sz="800" spc="-20" dirty="0" err="1" smtClean="0"/>
              <a:t>établisse-ments</a:t>
            </a:r>
            <a:r>
              <a:rPr lang="fr-FR" sz="800" spc="-20" dirty="0" smtClean="0"/>
              <a:t> </a:t>
            </a:r>
            <a:r>
              <a:rPr lang="fr-FR" sz="800" spc="-20" dirty="0"/>
              <a:t>hébergeant des personnes âgées sont assouplies à compter </a:t>
            </a:r>
            <a:r>
              <a:rPr lang="fr-FR" sz="800" spc="-20" dirty="0" smtClean="0"/>
              <a:t>du </a:t>
            </a:r>
            <a:r>
              <a:rPr lang="fr-FR" sz="800" spc="-20" dirty="0"/>
              <a:t>5 juin, en fonction de la situation sanitaire de </a:t>
            </a:r>
            <a:r>
              <a:rPr lang="fr-FR" sz="800" spc="-20" dirty="0" smtClean="0"/>
              <a:t>chaque établissement </a:t>
            </a:r>
            <a:r>
              <a:rPr lang="fr-FR" sz="800" spc="-20" dirty="0"/>
              <a:t>et dans le respect des </a:t>
            </a:r>
            <a:r>
              <a:rPr lang="fr-FR" sz="800" spc="-20" dirty="0" smtClean="0"/>
              <a:t>préconisations sanitaires </a:t>
            </a:r>
            <a:r>
              <a:rPr lang="fr-FR" sz="800" spc="-20" dirty="0"/>
              <a:t>en </a:t>
            </a:r>
            <a:r>
              <a:rPr lang="fr-FR" sz="800" spc="-20" dirty="0" smtClean="0"/>
              <a:t>vigueur.</a:t>
            </a:r>
          </a:p>
          <a:p>
            <a:pPr lvl="0" defTabSz="720000">
              <a:tabLst>
                <a:tab pos="88900" algn="l"/>
              </a:tabLst>
            </a:pPr>
            <a:endParaRPr lang="fr-FR" sz="200" spc="-20" dirty="0" smtClean="0"/>
          </a:p>
          <a:p>
            <a:pPr lvl="0"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spc="-20" dirty="0"/>
              <a:t>&gt;  </a:t>
            </a:r>
            <a:r>
              <a:rPr lang="fr-FR" sz="800" spc="-20" dirty="0" smtClean="0"/>
              <a:t>Voir le </a:t>
            </a:r>
            <a:r>
              <a:rPr lang="fr-FR" sz="800" spc="-20" dirty="0" smtClean="0">
                <a:hlinkClick r:id="rId12"/>
              </a:rPr>
              <a:t>communiqué ministériel</a:t>
            </a:r>
            <a:r>
              <a:rPr lang="fr-FR" sz="800" spc="-20" dirty="0" smtClean="0"/>
              <a:t>.</a:t>
            </a:r>
            <a:endParaRPr lang="fr-FR" sz="800" spc="-20" dirty="0"/>
          </a:p>
        </p:txBody>
      </p:sp>
      <p:pic>
        <p:nvPicPr>
          <p:cNvPr id="83" name="Image 82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3862" b="12267"/>
          <a:stretch/>
        </p:blipFill>
        <p:spPr bwMode="auto">
          <a:xfrm>
            <a:off x="-1450778" y="-2865443"/>
            <a:ext cx="4185779" cy="1883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ZoneTexte 94"/>
          <p:cNvSpPr txBox="1"/>
          <p:nvPr/>
        </p:nvSpPr>
        <p:spPr>
          <a:xfrm>
            <a:off x="4287664" y="-2344656"/>
            <a:ext cx="860400" cy="1483870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ts val="900"/>
              </a:lnSpc>
            </a:pPr>
            <a:endParaRPr lang="fr-FR" sz="900" b="1" dirty="0">
              <a:solidFill>
                <a:srgbClr val="000091"/>
              </a:solidFill>
            </a:endParaRPr>
          </a:p>
        </p:txBody>
      </p:sp>
      <p:sp>
        <p:nvSpPr>
          <p:cNvPr id="96" name="Freeform 38"/>
          <p:cNvSpPr>
            <a:spLocks/>
          </p:cNvSpPr>
          <p:nvPr/>
        </p:nvSpPr>
        <p:spPr bwMode="auto">
          <a:xfrm>
            <a:off x="4317582" y="-1822350"/>
            <a:ext cx="781223" cy="784275"/>
          </a:xfrm>
          <a:custGeom>
            <a:avLst/>
            <a:gdLst>
              <a:gd name="T0" fmla="*/ 6 w 1517"/>
              <a:gd name="T1" fmla="*/ 1359 h 1523"/>
              <a:gd name="T2" fmla="*/ 1117 w 1517"/>
              <a:gd name="T3" fmla="*/ 240 h 1523"/>
              <a:gd name="T4" fmla="*/ 465 w 1517"/>
              <a:gd name="T5" fmla="*/ 240 h 1523"/>
              <a:gd name="T6" fmla="*/ 465 w 1517"/>
              <a:gd name="T7" fmla="*/ 0 h 1523"/>
              <a:gd name="T8" fmla="*/ 1517 w 1517"/>
              <a:gd name="T9" fmla="*/ 0 h 1523"/>
              <a:gd name="T10" fmla="*/ 1517 w 1517"/>
              <a:gd name="T11" fmla="*/ 1068 h 1523"/>
              <a:gd name="T12" fmla="*/ 1281 w 1517"/>
              <a:gd name="T13" fmla="*/ 1068 h 1523"/>
              <a:gd name="T14" fmla="*/ 1281 w 1517"/>
              <a:gd name="T15" fmla="*/ 400 h 1523"/>
              <a:gd name="T16" fmla="*/ 169 w 1517"/>
              <a:gd name="T17" fmla="*/ 1522 h 1523"/>
              <a:gd name="T18" fmla="*/ 2 w 1517"/>
              <a:gd name="T19" fmla="*/ 1523 h 1523"/>
              <a:gd name="T20" fmla="*/ 6 w 1517"/>
              <a:gd name="T21" fmla="*/ 1359 h 1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7" h="1523">
                <a:moveTo>
                  <a:pt x="6" y="1359"/>
                </a:moveTo>
                <a:cubicBezTo>
                  <a:pt x="1117" y="240"/>
                  <a:pt x="1117" y="240"/>
                  <a:pt x="1117" y="240"/>
                </a:cubicBezTo>
                <a:cubicBezTo>
                  <a:pt x="465" y="240"/>
                  <a:pt x="465" y="240"/>
                  <a:pt x="465" y="240"/>
                </a:cubicBezTo>
                <a:cubicBezTo>
                  <a:pt x="465" y="0"/>
                  <a:pt x="465" y="0"/>
                  <a:pt x="465" y="0"/>
                </a:cubicBezTo>
                <a:cubicBezTo>
                  <a:pt x="1517" y="0"/>
                  <a:pt x="1517" y="0"/>
                  <a:pt x="1517" y="0"/>
                </a:cubicBezTo>
                <a:cubicBezTo>
                  <a:pt x="1517" y="1068"/>
                  <a:pt x="1517" y="1068"/>
                  <a:pt x="1517" y="1068"/>
                </a:cubicBezTo>
                <a:cubicBezTo>
                  <a:pt x="1281" y="1068"/>
                  <a:pt x="1281" y="1068"/>
                  <a:pt x="1281" y="1068"/>
                </a:cubicBezTo>
                <a:cubicBezTo>
                  <a:pt x="1281" y="400"/>
                  <a:pt x="1281" y="400"/>
                  <a:pt x="1281" y="400"/>
                </a:cubicBezTo>
                <a:cubicBezTo>
                  <a:pt x="169" y="1522"/>
                  <a:pt x="169" y="1522"/>
                  <a:pt x="169" y="1522"/>
                </a:cubicBezTo>
                <a:cubicBezTo>
                  <a:pt x="2" y="1523"/>
                  <a:pt x="2" y="1523"/>
                  <a:pt x="2" y="1523"/>
                </a:cubicBezTo>
                <a:cubicBezTo>
                  <a:pt x="2" y="1523"/>
                  <a:pt x="0" y="1365"/>
                  <a:pt x="6" y="135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Freeform 37"/>
          <p:cNvSpPr>
            <a:spLocks/>
          </p:cNvSpPr>
          <p:nvPr/>
        </p:nvSpPr>
        <p:spPr bwMode="auto">
          <a:xfrm>
            <a:off x="4494019" y="-1146708"/>
            <a:ext cx="358569" cy="284240"/>
          </a:xfrm>
          <a:custGeom>
            <a:avLst/>
            <a:gdLst>
              <a:gd name="T0" fmla="*/ 100 w 1645"/>
              <a:gd name="T1" fmla="*/ 1300 h 1304"/>
              <a:gd name="T2" fmla="*/ 1016 w 1645"/>
              <a:gd name="T3" fmla="*/ 374 h 1304"/>
              <a:gd name="T4" fmla="*/ 0 w 1645"/>
              <a:gd name="T5" fmla="*/ 374 h 1304"/>
              <a:gd name="T6" fmla="*/ 0 w 1645"/>
              <a:gd name="T7" fmla="*/ 0 h 1304"/>
              <a:gd name="T8" fmla="*/ 1640 w 1645"/>
              <a:gd name="T9" fmla="*/ 0 h 1304"/>
              <a:gd name="T10" fmla="*/ 1645 w 1645"/>
              <a:gd name="T11" fmla="*/ 1295 h 1304"/>
              <a:gd name="T12" fmla="*/ 1271 w 1645"/>
              <a:gd name="T13" fmla="*/ 1300 h 1304"/>
              <a:gd name="T14" fmla="*/ 1271 w 1645"/>
              <a:gd name="T15" fmla="*/ 624 h 1304"/>
              <a:gd name="T16" fmla="*/ 591 w 1645"/>
              <a:gd name="T17" fmla="*/ 1304 h 1304"/>
              <a:gd name="T18" fmla="*/ 100 w 1645"/>
              <a:gd name="T19" fmla="*/ 130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5" h="1304">
                <a:moveTo>
                  <a:pt x="100" y="1300"/>
                </a:moveTo>
                <a:lnTo>
                  <a:pt x="1016" y="374"/>
                </a:lnTo>
                <a:lnTo>
                  <a:pt x="0" y="374"/>
                </a:lnTo>
                <a:lnTo>
                  <a:pt x="0" y="0"/>
                </a:lnTo>
                <a:lnTo>
                  <a:pt x="1640" y="0"/>
                </a:lnTo>
                <a:lnTo>
                  <a:pt x="1645" y="1295"/>
                </a:lnTo>
                <a:lnTo>
                  <a:pt x="1271" y="1300"/>
                </a:lnTo>
                <a:lnTo>
                  <a:pt x="1271" y="624"/>
                </a:lnTo>
                <a:lnTo>
                  <a:pt x="591" y="1304"/>
                </a:lnTo>
                <a:lnTo>
                  <a:pt x="100" y="13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4270500" y="-2396802"/>
            <a:ext cx="860400" cy="1536015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24 261</a:t>
            </a:r>
          </a:p>
          <a:p>
            <a:pPr>
              <a:lnSpc>
                <a:spcPts val="8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TESTS EFFECTUES</a:t>
            </a:r>
          </a:p>
          <a:p>
            <a:pPr>
              <a:lnSpc>
                <a:spcPts val="8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DANS  </a:t>
            </a:r>
          </a:p>
          <a:p>
            <a:endParaRPr lang="fr-FR" sz="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fr-FR" sz="800" b="1" dirty="0">
              <a:solidFill>
                <a:schemeClr val="bg1"/>
              </a:solidFill>
            </a:endParaRPr>
          </a:p>
          <a:p>
            <a:pPr>
              <a:lnSpc>
                <a:spcPts val="800"/>
              </a:lnSpc>
            </a:pPr>
            <a:r>
              <a:rPr 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200</a:t>
            </a:r>
          </a:p>
          <a:p>
            <a:endParaRPr lang="fr-FR" sz="200" b="1" dirty="0" smtClean="0">
              <a:solidFill>
                <a:schemeClr val="bg1"/>
              </a:solidFill>
            </a:endParaRPr>
          </a:p>
          <a:p>
            <a:pPr>
              <a:lnSpc>
                <a:spcPts val="8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ETABLISSEMENTS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D’HEBERGEMENT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POUR 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PERSONNES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AGEES 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EN OCCITANIE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6536" y="1539161"/>
            <a:ext cx="3114164" cy="3657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539750" algn="l"/>
              </a:tabLst>
            </a:pPr>
            <a:r>
              <a:rPr lang="fr-FR" sz="800" spc="-10" dirty="0"/>
              <a:t>L'Institut de recherche et documentation en économie de la </a:t>
            </a:r>
            <a:r>
              <a:rPr lang="fr-FR" sz="800" spc="-10" dirty="0" smtClean="0"/>
              <a:t>santé </a:t>
            </a:r>
            <a:r>
              <a:rPr lang="fr-FR" sz="800" spc="-10" dirty="0"/>
              <a:t>(</a:t>
            </a:r>
            <a:r>
              <a:rPr lang="fr-FR" sz="800" spc="-10" dirty="0" err="1"/>
              <a:t>Irdes</a:t>
            </a:r>
            <a:r>
              <a:rPr lang="fr-FR" sz="800" spc="-10" dirty="0"/>
              <a:t>), vient de publier le premier volet d’</a:t>
            </a:r>
            <a:r>
              <a:rPr lang="fr-FR" sz="800" b="1" spc="-10" dirty="0"/>
              <a:t>une enquête </a:t>
            </a:r>
            <a:r>
              <a:rPr lang="fr-FR" sz="800" b="1" spc="-10" dirty="0" smtClean="0"/>
              <a:t>sur les effets </a:t>
            </a:r>
            <a:r>
              <a:rPr lang="fr-FR" sz="800" b="1" spc="-10" dirty="0"/>
              <a:t>de la crise sanitaire et du confinement </a:t>
            </a:r>
            <a:r>
              <a:rPr lang="fr-FR" sz="800" b="1" spc="-10" dirty="0" smtClean="0"/>
              <a:t>en </a:t>
            </a:r>
            <a:r>
              <a:rPr lang="fr-FR" sz="800" b="1" spc="-10" dirty="0"/>
              <a:t>ce qui concerne </a:t>
            </a:r>
            <a:r>
              <a:rPr lang="fr-FR" sz="800" b="1" spc="-10" dirty="0" smtClean="0"/>
              <a:t>la </a:t>
            </a:r>
            <a:r>
              <a:rPr lang="fr-FR" sz="800" b="1" spc="-10" dirty="0"/>
              <a:t>santé mentale</a:t>
            </a:r>
            <a:r>
              <a:rPr lang="fr-FR" sz="800" spc="-10" dirty="0"/>
              <a:t>. </a:t>
            </a:r>
            <a:r>
              <a:rPr lang="fr-FR" sz="800" spc="-10" dirty="0" smtClean="0"/>
              <a:t/>
            </a:r>
            <a:br>
              <a:rPr lang="fr-FR" sz="800" spc="-10" dirty="0" smtClean="0"/>
            </a:br>
            <a:r>
              <a:rPr lang="fr-FR" sz="800" spc="-10" dirty="0" smtClean="0"/>
              <a:t>L’objectif était à </a:t>
            </a:r>
            <a:r>
              <a:rPr lang="fr-FR" sz="800" spc="-10" dirty="0"/>
              <a:t>la fois d’identifier </a:t>
            </a:r>
            <a:r>
              <a:rPr lang="fr-FR" sz="800" spc="-10" dirty="0" smtClean="0"/>
              <a:t>les </a:t>
            </a:r>
            <a:r>
              <a:rPr lang="fr-FR" sz="800" spc="-10" dirty="0"/>
              <a:t>facteurs associés à une situation psychologique fragilisée </a:t>
            </a:r>
            <a:r>
              <a:rPr lang="fr-FR" sz="800" spc="-10" dirty="0" smtClean="0"/>
              <a:t>et </a:t>
            </a:r>
            <a:r>
              <a:rPr lang="fr-FR" sz="800" spc="-10" dirty="0"/>
              <a:t>de repérer </a:t>
            </a:r>
            <a:r>
              <a:rPr lang="fr-FR" sz="800" spc="-10" dirty="0" smtClean="0"/>
              <a:t>des </a:t>
            </a:r>
            <a:r>
              <a:rPr lang="fr-FR" sz="800" spc="-10" dirty="0"/>
              <a:t>populations vulnérables nécessitant un </a:t>
            </a:r>
            <a:r>
              <a:rPr lang="fr-FR" sz="800" spc="-10" dirty="0" smtClean="0"/>
              <a:t>soutien</a:t>
            </a:r>
            <a:r>
              <a:rPr lang="fr-FR" sz="800" spc="-10" dirty="0"/>
              <a:t>.  </a:t>
            </a:r>
          </a:p>
          <a:p>
            <a:pPr>
              <a:lnSpc>
                <a:spcPts val="100"/>
              </a:lnSpc>
              <a:tabLst>
                <a:tab pos="0" algn="l"/>
                <a:tab pos="539750" algn="l"/>
              </a:tabLst>
            </a:pPr>
            <a:endParaRPr lang="fr-FR" sz="200" dirty="0" smtClean="0"/>
          </a:p>
          <a:p>
            <a:pPr>
              <a:tabLst>
                <a:tab pos="0" algn="l"/>
                <a:tab pos="539750" algn="l"/>
              </a:tabLst>
            </a:pPr>
            <a:r>
              <a:rPr lang="fr-FR" sz="800" dirty="0" smtClean="0"/>
              <a:t>Un </a:t>
            </a:r>
            <a:r>
              <a:rPr lang="fr-FR" sz="800" dirty="0"/>
              <a:t>tiers des répondants à cette enquête </a:t>
            </a:r>
            <a:r>
              <a:rPr lang="fr-FR" sz="800" dirty="0" smtClean="0"/>
              <a:t>ont exprimé </a:t>
            </a:r>
            <a:r>
              <a:rPr lang="fr-FR" sz="800" dirty="0"/>
              <a:t>avoir </a:t>
            </a:r>
            <a:r>
              <a:rPr lang="fr-FR" sz="800" dirty="0" smtClean="0"/>
              <a:t>ressenti </a:t>
            </a:r>
            <a:br>
              <a:rPr lang="fr-FR" sz="800" dirty="0" smtClean="0"/>
            </a:br>
            <a:r>
              <a:rPr lang="fr-FR" sz="800" dirty="0" smtClean="0"/>
              <a:t>des </a:t>
            </a:r>
            <a:r>
              <a:rPr lang="fr-FR" sz="800" spc="-10" dirty="0"/>
              <a:t>difficultés </a:t>
            </a:r>
            <a:r>
              <a:rPr lang="fr-FR" sz="800" spc="-10" dirty="0" smtClean="0"/>
              <a:t> psychologiques, pouvant </a:t>
            </a:r>
            <a:r>
              <a:rPr lang="fr-FR" sz="800" spc="-10" dirty="0"/>
              <a:t>s’apparenter à des situations </a:t>
            </a:r>
            <a:r>
              <a:rPr lang="fr-FR" sz="800" spc="-10" dirty="0" smtClean="0"/>
              <a:t>de détresse </a:t>
            </a:r>
            <a:r>
              <a:rPr lang="fr-FR" sz="800" dirty="0" smtClean="0"/>
              <a:t>dans </a:t>
            </a:r>
            <a:r>
              <a:rPr lang="fr-FR" sz="800" dirty="0"/>
              <a:t>certains cas. Concrètement, </a:t>
            </a:r>
            <a:r>
              <a:rPr lang="fr-FR" sz="800" dirty="0" smtClean="0"/>
              <a:t>des inquiétudes plus </a:t>
            </a:r>
            <a:r>
              <a:rPr lang="fr-FR" sz="800" dirty="0"/>
              <a:t>fortes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que d’habitude</a:t>
            </a:r>
            <a:r>
              <a:rPr lang="fr-FR" sz="800" dirty="0"/>
              <a:t>, </a:t>
            </a:r>
            <a:r>
              <a:rPr lang="fr-FR" sz="800" dirty="0" smtClean="0"/>
              <a:t>se sont traduites </a:t>
            </a:r>
            <a:r>
              <a:rPr lang="fr-FR" sz="800" dirty="0"/>
              <a:t>en particulier par une aggravation des problèmes </a:t>
            </a:r>
            <a:r>
              <a:rPr lang="fr-FR" sz="800" dirty="0" smtClean="0"/>
              <a:t>de </a:t>
            </a:r>
            <a:r>
              <a:rPr lang="fr-FR" sz="800" dirty="0"/>
              <a:t>tension ou stress, de sommeil ou de concentration et du sentiment d’être malheureux ou déprimé. </a:t>
            </a:r>
            <a:r>
              <a:rPr lang="fr-FR" sz="800" dirty="0" smtClean="0"/>
              <a:t>Des </a:t>
            </a:r>
            <a:r>
              <a:rPr lang="fr-FR" sz="800" dirty="0"/>
              <a:t>répondants ont </a:t>
            </a:r>
            <a:r>
              <a:rPr lang="fr-FR" sz="800" dirty="0" smtClean="0"/>
              <a:t>aussi exprimé plus de </a:t>
            </a:r>
            <a:r>
              <a:rPr lang="fr-FR" sz="800" dirty="0"/>
              <a:t>difficultés que d’habitude </a:t>
            </a:r>
            <a:r>
              <a:rPr lang="fr-FR" sz="800" dirty="0" smtClean="0"/>
              <a:t>à se sentir utiles, satisfaits </a:t>
            </a:r>
            <a:br>
              <a:rPr lang="fr-FR" sz="800" dirty="0" smtClean="0"/>
            </a:br>
            <a:r>
              <a:rPr lang="fr-FR" sz="800" dirty="0" smtClean="0"/>
              <a:t>de leurs activités </a:t>
            </a:r>
            <a:r>
              <a:rPr lang="fr-FR" sz="800" dirty="0"/>
              <a:t>quotidiennes, </a:t>
            </a:r>
            <a:r>
              <a:rPr lang="fr-FR" sz="800" dirty="0" smtClean="0"/>
              <a:t>capables de surmonter </a:t>
            </a:r>
            <a:r>
              <a:rPr lang="fr-FR" sz="800" dirty="0"/>
              <a:t>les difficultés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ou heureux </a:t>
            </a:r>
            <a:r>
              <a:rPr lang="fr-FR" sz="800" dirty="0"/>
              <a:t>tout </a:t>
            </a:r>
            <a:r>
              <a:rPr lang="fr-FR" sz="800" dirty="0" smtClean="0"/>
              <a:t>simplement. </a:t>
            </a:r>
          </a:p>
          <a:p>
            <a:pPr>
              <a:lnSpc>
                <a:spcPts val="100"/>
              </a:lnSpc>
              <a:tabLst>
                <a:tab pos="0" algn="l"/>
                <a:tab pos="539750" algn="l"/>
              </a:tabLst>
            </a:pPr>
            <a:endParaRPr lang="fr-FR" sz="300" dirty="0"/>
          </a:p>
          <a:p>
            <a:pPr>
              <a:tabLst>
                <a:tab pos="0" algn="l"/>
                <a:tab pos="539750" algn="l"/>
              </a:tabLst>
            </a:pPr>
            <a:r>
              <a:rPr lang="fr-FR" sz="800" dirty="0" smtClean="0"/>
              <a:t>Si </a:t>
            </a:r>
            <a:r>
              <a:rPr lang="fr-FR" sz="800" dirty="0"/>
              <a:t>le fait d’être exposé au virus en constitue un facteur de risque, les conditions et conséquences du confinement semblent </a:t>
            </a:r>
            <a:r>
              <a:rPr lang="fr-FR" sz="800" dirty="0" smtClean="0"/>
              <a:t>jouer le </a:t>
            </a:r>
            <a:r>
              <a:rPr lang="fr-FR" sz="800" dirty="0"/>
              <a:t>rôle le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plus </a:t>
            </a:r>
            <a:r>
              <a:rPr lang="fr-FR" sz="800" dirty="0"/>
              <a:t>marqué. </a:t>
            </a:r>
            <a:r>
              <a:rPr lang="fr-FR" sz="800" b="1" dirty="0"/>
              <a:t>Certains segments de la population particulièrement à </a:t>
            </a:r>
            <a:r>
              <a:rPr lang="fr-FR" sz="800" b="1" dirty="0" smtClean="0"/>
              <a:t/>
            </a:r>
            <a:br>
              <a:rPr lang="fr-FR" sz="800" b="1" dirty="0" smtClean="0"/>
            </a:br>
            <a:r>
              <a:rPr lang="fr-FR" sz="800" b="1" dirty="0" smtClean="0"/>
              <a:t>risque </a:t>
            </a:r>
            <a:r>
              <a:rPr lang="fr-FR" sz="800" b="1" dirty="0"/>
              <a:t>ont été identifiés, notamment les femmes, les personnes vivant avec une maladie chronique, celles bénéficiant d’un faible soutien </a:t>
            </a:r>
            <a:r>
              <a:rPr lang="fr-FR" sz="800" b="1" dirty="0" smtClean="0"/>
              <a:t/>
            </a:r>
            <a:br>
              <a:rPr lang="fr-FR" sz="800" b="1" dirty="0" smtClean="0"/>
            </a:br>
            <a:r>
              <a:rPr lang="fr-FR" sz="800" b="1" dirty="0" smtClean="0"/>
              <a:t>social</a:t>
            </a:r>
            <a:r>
              <a:rPr lang="fr-FR" sz="800" b="1" dirty="0"/>
              <a:t>, celles confinées dans des logements sur-occupés et celles dont </a:t>
            </a:r>
            <a:r>
              <a:rPr lang="fr-FR" sz="800" b="1" dirty="0" smtClean="0"/>
              <a:t/>
            </a:r>
            <a:br>
              <a:rPr lang="fr-FR" sz="800" b="1" dirty="0" smtClean="0"/>
            </a:br>
            <a:r>
              <a:rPr lang="fr-FR" sz="800" b="1" dirty="0" smtClean="0"/>
              <a:t>la situation </a:t>
            </a:r>
            <a:r>
              <a:rPr lang="fr-FR" sz="800" b="1" dirty="0"/>
              <a:t>financière s’est dégradée</a:t>
            </a:r>
            <a:r>
              <a:rPr lang="fr-FR" sz="800" dirty="0"/>
              <a:t>. Ces résultats encouragent le développement d’actions ciblées à destination de ces </a:t>
            </a:r>
            <a:r>
              <a:rPr lang="fr-FR" sz="800" dirty="0" smtClean="0"/>
              <a:t>populations plus vulnérables, qui figurent aussi parmi les publics prioritaires des actions menés dans le cadre du Projet régional de santé en Occitanie.</a:t>
            </a:r>
            <a:endParaRPr lang="fr-FR" sz="800" dirty="0"/>
          </a:p>
          <a:p>
            <a:pPr>
              <a:tabLst>
                <a:tab pos="0" algn="l"/>
                <a:tab pos="539750" algn="l"/>
              </a:tabLst>
            </a:pPr>
            <a:r>
              <a:rPr lang="fr-FR" sz="400" dirty="0"/>
              <a:t>	</a:t>
            </a:r>
            <a:r>
              <a:rPr lang="fr-FR" sz="400" dirty="0" smtClean="0"/>
              <a:t>	</a:t>
            </a:r>
          </a:p>
          <a:p>
            <a:pPr>
              <a:tabLst>
                <a:tab pos="0" algn="l"/>
                <a:tab pos="266700" algn="l"/>
              </a:tabLst>
            </a:pPr>
            <a:r>
              <a:rPr lang="fr-FR" sz="400" dirty="0"/>
              <a:t>	</a:t>
            </a:r>
            <a:r>
              <a:rPr lang="fr-FR" sz="400" dirty="0" smtClean="0"/>
              <a:t>	</a:t>
            </a:r>
            <a:r>
              <a:rPr lang="fr-FR" sz="600" b="1" i="1" dirty="0" smtClean="0">
                <a:solidFill>
                  <a:srgbClr val="FF0000"/>
                </a:solidFill>
              </a:rPr>
              <a:t>Pour en savoir plus, téléchargez l’étude de l’IRDES : </a:t>
            </a:r>
          </a:p>
          <a:p>
            <a:pPr marL="539750" indent="-177800">
              <a:tabLst>
                <a:tab pos="361950" algn="l"/>
              </a:tabLst>
            </a:pPr>
            <a:r>
              <a:rPr lang="fr-FR" sz="600" b="1" i="1" dirty="0" smtClean="0">
                <a:solidFill>
                  <a:srgbClr val="FF0000"/>
                </a:solidFill>
                <a:hlinkClick r:id="rId14"/>
              </a:rPr>
              <a:t>www.irdes.fr/recherche/questions-d-economie-de-la-sante/249-lesinegalites-</a:t>
            </a:r>
            <a:endParaRPr lang="fr-FR" sz="600" b="1" i="1" dirty="0">
              <a:solidFill>
                <a:srgbClr val="FF0000"/>
              </a:solidFill>
              <a:hlinkClick r:id="rId14"/>
            </a:endParaRPr>
          </a:p>
          <a:p>
            <a:pPr marL="539750" indent="-69850">
              <a:tabLst>
                <a:tab pos="539750" algn="l"/>
              </a:tabLst>
            </a:pPr>
            <a:r>
              <a:rPr lang="fr-FR" sz="600" b="1" i="1" dirty="0" smtClean="0">
                <a:solidFill>
                  <a:srgbClr val="FF0000"/>
                </a:solidFill>
                <a:hlinkClick r:id="rId14"/>
              </a:rPr>
              <a:t>face-au-risque-de-detresse-psychologique-pendant-le-confinementpremiers-</a:t>
            </a:r>
            <a:endParaRPr lang="fr-FR" sz="600" b="1" i="1" dirty="0">
              <a:solidFill>
                <a:srgbClr val="FF0000"/>
              </a:solidFill>
              <a:hlinkClick r:id="rId14"/>
            </a:endParaRPr>
          </a:p>
          <a:p>
            <a:pPr marL="539750">
              <a:tabLst>
                <a:tab pos="539750" algn="l"/>
              </a:tabLst>
            </a:pPr>
            <a:r>
              <a:rPr lang="fr-FR" sz="600" b="1" i="1" dirty="0" smtClean="0">
                <a:solidFill>
                  <a:srgbClr val="FF0000"/>
                </a:solidFill>
                <a:hlinkClick r:id="rId14"/>
              </a:rPr>
              <a:t>resultats-enquete-coclico.pdf</a:t>
            </a:r>
            <a:endParaRPr lang="fr-FR" sz="6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612560" y="5496119"/>
            <a:ext cx="2036396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 smtClean="0"/>
              <a:t>« Dans </a:t>
            </a:r>
            <a:r>
              <a:rPr lang="fr-FR" sz="900" b="1" i="1" dirty="0"/>
              <a:t>notre région, même si </a:t>
            </a:r>
            <a:r>
              <a:rPr lang="fr-FR" sz="900" b="1" i="1" dirty="0" smtClean="0"/>
              <a:t/>
            </a:r>
            <a:br>
              <a:rPr lang="fr-FR" sz="900" b="1" i="1" dirty="0" smtClean="0"/>
            </a:br>
            <a:r>
              <a:rPr lang="fr-FR" sz="900" b="1" i="1" dirty="0" smtClean="0"/>
              <a:t>la </a:t>
            </a:r>
            <a:r>
              <a:rPr lang="fr-FR" sz="900" b="1" i="1" dirty="0"/>
              <a:t>tendance </a:t>
            </a:r>
            <a:r>
              <a:rPr lang="fr-FR" sz="900" b="1" i="1" dirty="0" smtClean="0"/>
              <a:t>actuelle est plus </a:t>
            </a:r>
            <a:r>
              <a:rPr lang="fr-FR" sz="900" b="1" i="1" dirty="0"/>
              <a:t>favorable </a:t>
            </a:r>
            <a:r>
              <a:rPr lang="fr-FR" sz="900" b="1" i="1" dirty="0" smtClean="0"/>
              <a:t/>
            </a:r>
            <a:br>
              <a:rPr lang="fr-FR" sz="900" b="1" i="1" dirty="0" smtClean="0"/>
            </a:br>
            <a:r>
              <a:rPr lang="fr-FR" sz="900" b="1" i="1" dirty="0" smtClean="0"/>
              <a:t>au </a:t>
            </a:r>
            <a:r>
              <a:rPr lang="fr-FR" sz="900" b="1" i="1" dirty="0"/>
              <a:t>regard des indicateurs </a:t>
            </a:r>
            <a:r>
              <a:rPr lang="fr-FR" sz="900" b="1" i="1" dirty="0" smtClean="0"/>
              <a:t>sanitaires, </a:t>
            </a:r>
            <a:br>
              <a:rPr lang="fr-FR" sz="900" b="1" i="1" dirty="0" smtClean="0"/>
            </a:br>
            <a:r>
              <a:rPr lang="fr-FR" sz="900" b="1" i="1" dirty="0" smtClean="0"/>
              <a:t>le </a:t>
            </a:r>
            <a:r>
              <a:rPr lang="fr-FR" sz="900" b="1" i="1" dirty="0"/>
              <a:t>virus circule toujours et </a:t>
            </a:r>
            <a:r>
              <a:rPr lang="fr-FR" sz="900" b="1" i="1" dirty="0" smtClean="0"/>
              <a:t/>
            </a:r>
            <a:br>
              <a:rPr lang="fr-FR" sz="900" b="1" i="1" dirty="0" smtClean="0"/>
            </a:br>
            <a:r>
              <a:rPr lang="fr-FR" sz="900" b="1" i="1" dirty="0" smtClean="0"/>
              <a:t>la vigilance reste de </a:t>
            </a:r>
            <a:r>
              <a:rPr lang="fr-FR" sz="900" b="1" i="1" dirty="0"/>
              <a:t>mise</a:t>
            </a:r>
            <a:r>
              <a:rPr lang="fr-FR" sz="900" b="1" i="1" dirty="0" smtClean="0"/>
              <a:t>. »</a:t>
            </a:r>
          </a:p>
          <a:p>
            <a:pPr algn="ctr"/>
            <a:endParaRPr lang="fr-FR" sz="200" b="1" i="1" dirty="0"/>
          </a:p>
          <a:p>
            <a:endParaRPr lang="fr-FR" sz="500" baseline="30000" dirty="0" smtClean="0"/>
          </a:p>
          <a:p>
            <a:pPr algn="ctr"/>
            <a:r>
              <a:rPr lang="fr-FR" sz="900" baseline="30000" dirty="0" smtClean="0"/>
              <a:t>Pierre Ricordeau, Directeur général ARS Occitanie</a:t>
            </a:r>
            <a:endParaRPr lang="fr-FR" sz="900" baseline="30000" dirty="0"/>
          </a:p>
        </p:txBody>
      </p:sp>
      <p:sp>
        <p:nvSpPr>
          <p:cNvPr id="94" name="ZoneTexte 93"/>
          <p:cNvSpPr txBox="1"/>
          <p:nvPr/>
        </p:nvSpPr>
        <p:spPr>
          <a:xfrm>
            <a:off x="11948832" y="5522044"/>
            <a:ext cx="112466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 smtClean="0"/>
              <a:t>« Tous les acteurs sont mobilisés pour casser les chaînes de contamination en Occitanie. »</a:t>
            </a:r>
          </a:p>
          <a:p>
            <a:pPr algn="ctr"/>
            <a:endParaRPr lang="fr-FR" sz="900" baseline="30000" dirty="0" smtClean="0"/>
          </a:p>
          <a:p>
            <a:pPr algn="ctr"/>
            <a:r>
              <a:rPr lang="fr-FR" sz="900" baseline="30000" dirty="0" smtClean="0"/>
              <a:t>Etienne Guyot,</a:t>
            </a:r>
            <a:endParaRPr lang="fr-FR" sz="900" baseline="30000" dirty="0"/>
          </a:p>
          <a:p>
            <a:pPr algn="ctr"/>
            <a:r>
              <a:rPr lang="fr-FR" sz="900" baseline="30000" dirty="0"/>
              <a:t>Préfet de </a:t>
            </a:r>
            <a:r>
              <a:rPr lang="fr-FR" sz="900" baseline="30000" dirty="0" smtClean="0"/>
              <a:t>Région Occitanie</a:t>
            </a:r>
          </a:p>
          <a:p>
            <a:pPr algn="ctr"/>
            <a:r>
              <a:rPr lang="fr-FR" sz="900" baseline="30000" dirty="0" smtClean="0"/>
              <a:t>Préfet de Haute-Garonne</a:t>
            </a:r>
            <a:endParaRPr lang="fr-FR" sz="900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203480" y="5753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7439882" y="5822846"/>
            <a:ext cx="1817073" cy="108302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95250"/>
            <a:r>
              <a:rPr lang="fr-FR" sz="1200" b="1" dirty="0" smtClean="0">
                <a:solidFill>
                  <a:srgbClr val="E1000F"/>
                </a:solidFill>
              </a:rPr>
              <a:t>Consulter sans tarder</a:t>
            </a:r>
          </a:p>
          <a:p>
            <a:pPr marL="180975" indent="-85725">
              <a:buFont typeface="Wingdings" panose="05000000000000000000" pitchFamily="2" charset="2"/>
              <a:buChar char="§"/>
            </a:pPr>
            <a:endParaRPr lang="fr-FR" sz="200" b="1" spc="-10" dirty="0" smtClean="0"/>
          </a:p>
          <a:p>
            <a:pPr marL="180975" indent="-85725">
              <a:buFont typeface="Wingdings" panose="05000000000000000000" pitchFamily="2" charset="2"/>
              <a:buChar char="§"/>
            </a:pPr>
            <a:r>
              <a:rPr lang="fr-FR" sz="900" spc="-10" dirty="0" smtClean="0"/>
              <a:t>Contacter un médecin dès les premiers symptômes suspects (Toux, fièvre, maux de tête, forte fatigue, courbatures, perte du goût et de l’odorat…).</a:t>
            </a:r>
          </a:p>
          <a:p>
            <a:pPr marL="180975" indent="-85725">
              <a:buFont typeface="Wingdings" panose="05000000000000000000" pitchFamily="2" charset="2"/>
              <a:buChar char="§"/>
            </a:pPr>
            <a:r>
              <a:rPr lang="fr-FR" sz="900" spc="-10" dirty="0" smtClean="0"/>
              <a:t>C’est le médecin qui décide en consultation de prescrire un test de dépistage Covid-19.</a:t>
            </a:r>
          </a:p>
          <a:p>
            <a:pPr marL="180975" indent="-85725">
              <a:buFont typeface="Wingdings" panose="05000000000000000000" pitchFamily="2" charset="2"/>
              <a:buChar char="§"/>
            </a:pPr>
            <a:r>
              <a:rPr lang="fr-FR" sz="900" spc="-10" dirty="0" smtClean="0"/>
              <a:t>Si le test est positif, le médecin et l’Assurance maladie identifient rapidement les personnes contacts pour éviter qu’elles ne contaminent d’autres personnes.</a:t>
            </a:r>
            <a:endParaRPr lang="fr-FR" sz="900" spc="-10" dirty="0"/>
          </a:p>
        </p:txBody>
      </p:sp>
      <p:sp>
        <p:nvSpPr>
          <p:cNvPr id="107" name="Ellipse 106"/>
          <p:cNvSpPr/>
          <p:nvPr/>
        </p:nvSpPr>
        <p:spPr>
          <a:xfrm>
            <a:off x="9971056" y="4596837"/>
            <a:ext cx="229680" cy="209786"/>
          </a:xfrm>
          <a:prstGeom prst="ellipse">
            <a:avLst/>
          </a:prstGeom>
          <a:solidFill>
            <a:srgbClr val="E1000F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10157192" y="4567802"/>
            <a:ext cx="2767736" cy="108302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95250"/>
            <a:r>
              <a:rPr lang="fr-FR" sz="1200" b="1" dirty="0" smtClean="0">
                <a:solidFill>
                  <a:srgbClr val="E1000F"/>
                </a:solidFill>
              </a:rPr>
              <a:t>Respecter la consigne d’isolement</a:t>
            </a:r>
          </a:p>
          <a:p>
            <a:pPr marL="180975" indent="-85725">
              <a:buFont typeface="Wingdings" panose="05000000000000000000" pitchFamily="2" charset="2"/>
              <a:buChar char="§"/>
            </a:pPr>
            <a:endParaRPr lang="fr-FR" sz="200" b="1" spc="-10" dirty="0" smtClean="0"/>
          </a:p>
          <a:p>
            <a:pPr marL="180975" indent="-85725">
              <a:buFont typeface="Wingdings" panose="05000000000000000000" pitchFamily="2" charset="2"/>
              <a:buChar char="§"/>
            </a:pPr>
            <a:r>
              <a:rPr lang="fr-FR" sz="900" spc="-10" dirty="0" smtClean="0"/>
              <a:t>Les personnes malades et celles avec lesquelles </a:t>
            </a:r>
            <a:br>
              <a:rPr lang="fr-FR" sz="900" spc="-10" dirty="0" smtClean="0"/>
            </a:br>
            <a:r>
              <a:rPr lang="fr-FR" sz="900" spc="-10" dirty="0" smtClean="0"/>
              <a:t>elles ont été en contact étroit sont invitées à s’isoler.</a:t>
            </a:r>
          </a:p>
          <a:p>
            <a:pPr marL="180975" indent="-85725">
              <a:buFont typeface="Wingdings" panose="05000000000000000000" pitchFamily="2" charset="2"/>
              <a:buChar char="§"/>
            </a:pPr>
            <a:r>
              <a:rPr lang="fr-FR" sz="900" spc="-10" dirty="0" smtClean="0"/>
              <a:t>Un suivi est organisé pour les accompagner pendant cette période et éviter d’autres contaminations.</a:t>
            </a:r>
            <a:br>
              <a:rPr lang="fr-FR" sz="900" spc="-10" dirty="0" smtClean="0"/>
            </a:br>
            <a:r>
              <a:rPr lang="fr-FR" sz="900" spc="-10" dirty="0" smtClean="0"/>
              <a:t> </a:t>
            </a:r>
            <a:endParaRPr lang="fr-FR" sz="900" spc="-1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9930646" y="4515966"/>
            <a:ext cx="33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10548664" y="6554805"/>
            <a:ext cx="16936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 smtClean="0"/>
              <a:t>« 250 c   </a:t>
            </a:r>
            <a:r>
              <a:rPr lang="fr-FR" sz="900" b="1" i="1" dirty="0" err="1" smtClean="0"/>
              <a:t>onseillers</a:t>
            </a:r>
            <a:r>
              <a:rPr lang="fr-FR" sz="900" b="1" i="1" dirty="0" smtClean="0"/>
              <a:t> </a:t>
            </a:r>
            <a:br>
              <a:rPr lang="fr-FR" sz="900" b="1" i="1" dirty="0" smtClean="0"/>
            </a:br>
            <a:r>
              <a:rPr lang="fr-FR" sz="900" b="1" i="1" dirty="0" smtClean="0"/>
              <a:t>de l’Assurance maladie </a:t>
            </a:r>
            <a:br>
              <a:rPr lang="fr-FR" sz="900" b="1" i="1" dirty="0" smtClean="0"/>
            </a:br>
            <a:r>
              <a:rPr lang="fr-FR" sz="900" b="1" i="1" dirty="0" smtClean="0"/>
              <a:t>sont mobilisés pour appeler </a:t>
            </a:r>
            <a:br>
              <a:rPr lang="fr-FR" sz="900" b="1" i="1" dirty="0" smtClean="0"/>
            </a:br>
            <a:r>
              <a:rPr lang="fr-FR" sz="900" b="1" i="1" dirty="0" smtClean="0"/>
              <a:t>les personnes contacts </a:t>
            </a:r>
            <a:br>
              <a:rPr lang="fr-FR" sz="900" b="1" i="1" dirty="0" smtClean="0"/>
            </a:br>
            <a:r>
              <a:rPr lang="fr-FR" sz="900" b="1" i="1" dirty="0" smtClean="0"/>
              <a:t>très rapidement. »</a:t>
            </a:r>
          </a:p>
          <a:p>
            <a:pPr algn="ctr"/>
            <a:endParaRPr lang="fr-FR" sz="900" baseline="30000" dirty="0" smtClean="0"/>
          </a:p>
          <a:p>
            <a:pPr algn="ctr"/>
            <a:r>
              <a:rPr lang="fr-FR" sz="900" baseline="30000" dirty="0"/>
              <a:t>Philippe Trotabas, Directeur coordonnateur</a:t>
            </a:r>
          </a:p>
          <a:p>
            <a:pPr algn="ctr"/>
            <a:r>
              <a:rPr lang="fr-FR" sz="900" baseline="30000" dirty="0"/>
              <a:t>Assurance maladie Occitanie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413540" y="7085719"/>
            <a:ext cx="10438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fr-FR" sz="700" baseline="30000" dirty="0" smtClean="0"/>
              <a:t>(</a:t>
            </a:r>
            <a:r>
              <a:rPr lang="fr-FR" sz="700" dirty="0" smtClean="0"/>
              <a:t>*</a:t>
            </a:r>
            <a:r>
              <a:rPr lang="fr-FR" sz="700" baseline="30000" dirty="0" smtClean="0"/>
              <a:t>)</a:t>
            </a:r>
            <a:r>
              <a:rPr lang="fr-FR" sz="700" dirty="0" smtClean="0"/>
              <a:t> </a:t>
            </a:r>
            <a:r>
              <a:rPr lang="fr-FR" sz="700" baseline="30000" dirty="0" smtClean="0"/>
              <a:t>Source </a:t>
            </a:r>
            <a:r>
              <a:rPr lang="fr-FR" sz="700" baseline="30000" dirty="0"/>
              <a:t>: Santé Publique France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11306991" y="1444246"/>
            <a:ext cx="1617937" cy="1707434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rtlCol="0">
            <a:noAutofit/>
          </a:bodyPr>
          <a:lstStyle/>
          <a:p>
            <a:pPr defTabSz="720000">
              <a:lnSpc>
                <a:spcPts val="900"/>
              </a:lnSpc>
            </a:pPr>
            <a:r>
              <a:rPr lang="fr-FR" sz="900" b="1" spc="50" dirty="0" smtClean="0">
                <a:solidFill>
                  <a:srgbClr val="FF0000"/>
                </a:solidFill>
              </a:rPr>
              <a:t>Surveillance sanitaire</a:t>
            </a:r>
          </a:p>
          <a:p>
            <a:pPr defTabSz="720000"/>
            <a:endParaRPr lang="fr-FR" sz="100" dirty="0" smtClean="0"/>
          </a:p>
          <a:p>
            <a:pPr defTabSz="720000">
              <a:lnSpc>
                <a:spcPts val="900"/>
              </a:lnSpc>
            </a:pPr>
            <a:r>
              <a:rPr lang="fr-FR" sz="800" dirty="0" smtClean="0"/>
              <a:t>Pour chaque région, les données de surveillance collectées auprès des partenaires  de santé sont accessibles sur le site de Santé publique France &gt; </a:t>
            </a:r>
            <a:r>
              <a:rPr lang="fr-FR" sz="800" b="1" dirty="0" smtClean="0">
                <a:solidFill>
                  <a:srgbClr val="FF0000"/>
                </a:solidFill>
                <a:hlinkClick r:id="rId15"/>
              </a:rPr>
              <a:t>consulter le dernier point épidémiologique national</a:t>
            </a:r>
            <a:r>
              <a:rPr lang="fr-FR" sz="800" b="1" dirty="0" smtClean="0">
                <a:solidFill>
                  <a:srgbClr val="FF0000"/>
                </a:solidFill>
              </a:rPr>
              <a:t>  </a:t>
            </a:r>
            <a:r>
              <a:rPr lang="fr-FR" sz="800" dirty="0"/>
              <a:t>et celui de </a:t>
            </a:r>
            <a:r>
              <a:rPr lang="fr-FR" sz="800" dirty="0" smtClean="0"/>
              <a:t>l’</a:t>
            </a:r>
            <a:r>
              <a:rPr lang="fr-FR" sz="800" b="1" dirty="0" smtClean="0">
                <a:hlinkClick r:id="rId16"/>
              </a:rPr>
              <a:t>Occitanie</a:t>
            </a:r>
            <a:r>
              <a:rPr lang="fr-FR" sz="800" dirty="0"/>
              <a:t>.</a:t>
            </a:r>
          </a:p>
          <a:p>
            <a:pPr defTabSz="720000">
              <a:lnSpc>
                <a:spcPts val="900"/>
              </a:lnSpc>
            </a:pPr>
            <a:r>
              <a:rPr lang="fr-FR" sz="800" dirty="0" smtClean="0"/>
              <a:t>Retrouvez également sur </a:t>
            </a:r>
            <a:r>
              <a:rPr lang="fr-FR" sz="800" b="1" dirty="0" smtClean="0">
                <a:hlinkClick r:id="rId17"/>
              </a:rPr>
              <a:t>Géodes</a:t>
            </a:r>
            <a:r>
              <a:rPr lang="fr-FR" sz="800" b="1" dirty="0" smtClean="0"/>
              <a:t> </a:t>
            </a:r>
            <a:r>
              <a:rPr lang="fr-FR" sz="800" dirty="0" smtClean="0"/>
              <a:t>(Observatoire cartographique </a:t>
            </a:r>
            <a:r>
              <a:rPr lang="fr-FR" sz="800" dirty="0"/>
              <a:t>de </a:t>
            </a:r>
            <a:r>
              <a:rPr lang="fr-FR" sz="800" dirty="0" smtClean="0"/>
              <a:t>Santé Publique France) des cartes, des données et des graphiques </a:t>
            </a:r>
            <a:br>
              <a:rPr lang="fr-FR" sz="800" dirty="0" smtClean="0"/>
            </a:br>
            <a:r>
              <a:rPr lang="fr-FR" sz="800" dirty="0" smtClean="0"/>
              <a:t>sur l’évolution de l’épidémie  </a:t>
            </a:r>
            <a:br>
              <a:rPr lang="fr-FR" sz="800" dirty="0" smtClean="0"/>
            </a:br>
            <a:r>
              <a:rPr lang="fr-FR" sz="800" dirty="0" smtClean="0"/>
              <a:t>en France et en Occitanie.</a:t>
            </a:r>
          </a:p>
          <a:p>
            <a:pPr defTabSz="720000">
              <a:lnSpc>
                <a:spcPts val="900"/>
              </a:lnSpc>
            </a:pPr>
            <a:endParaRPr lang="fr-FR" sz="800" b="1" strike="sngStrike" dirty="0">
              <a:solidFill>
                <a:srgbClr val="FF0000"/>
              </a:solidFill>
            </a:endParaRPr>
          </a:p>
          <a:p>
            <a:pPr defTabSz="720000">
              <a:lnSpc>
                <a:spcPts val="900"/>
              </a:lnSpc>
            </a:pPr>
            <a:endParaRPr lang="fr-FR" sz="800" b="1" strike="sngStrike" dirty="0">
              <a:solidFill>
                <a:srgbClr val="FF0000"/>
              </a:solidFill>
            </a:endParaRPr>
          </a:p>
        </p:txBody>
      </p:sp>
      <p:sp>
        <p:nvSpPr>
          <p:cNvPr id="127" name="Freeform 37"/>
          <p:cNvSpPr>
            <a:spLocks/>
          </p:cNvSpPr>
          <p:nvPr/>
        </p:nvSpPr>
        <p:spPr bwMode="auto">
          <a:xfrm>
            <a:off x="11054191" y="3291830"/>
            <a:ext cx="358569" cy="284240"/>
          </a:xfrm>
          <a:custGeom>
            <a:avLst/>
            <a:gdLst>
              <a:gd name="T0" fmla="*/ 100 w 1645"/>
              <a:gd name="T1" fmla="*/ 1300 h 1304"/>
              <a:gd name="T2" fmla="*/ 1016 w 1645"/>
              <a:gd name="T3" fmla="*/ 374 h 1304"/>
              <a:gd name="T4" fmla="*/ 0 w 1645"/>
              <a:gd name="T5" fmla="*/ 374 h 1304"/>
              <a:gd name="T6" fmla="*/ 0 w 1645"/>
              <a:gd name="T7" fmla="*/ 0 h 1304"/>
              <a:gd name="T8" fmla="*/ 1640 w 1645"/>
              <a:gd name="T9" fmla="*/ 0 h 1304"/>
              <a:gd name="T10" fmla="*/ 1645 w 1645"/>
              <a:gd name="T11" fmla="*/ 1295 h 1304"/>
              <a:gd name="T12" fmla="*/ 1271 w 1645"/>
              <a:gd name="T13" fmla="*/ 1300 h 1304"/>
              <a:gd name="T14" fmla="*/ 1271 w 1645"/>
              <a:gd name="T15" fmla="*/ 624 h 1304"/>
              <a:gd name="T16" fmla="*/ 591 w 1645"/>
              <a:gd name="T17" fmla="*/ 1304 h 1304"/>
              <a:gd name="T18" fmla="*/ 100 w 1645"/>
              <a:gd name="T19" fmla="*/ 130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5" h="1304">
                <a:moveTo>
                  <a:pt x="100" y="1300"/>
                </a:moveTo>
                <a:lnTo>
                  <a:pt x="1016" y="374"/>
                </a:lnTo>
                <a:lnTo>
                  <a:pt x="0" y="374"/>
                </a:lnTo>
                <a:lnTo>
                  <a:pt x="0" y="0"/>
                </a:lnTo>
                <a:lnTo>
                  <a:pt x="1640" y="0"/>
                </a:lnTo>
                <a:lnTo>
                  <a:pt x="1645" y="1295"/>
                </a:lnTo>
                <a:lnTo>
                  <a:pt x="1271" y="1300"/>
                </a:lnTo>
                <a:lnTo>
                  <a:pt x="1271" y="624"/>
                </a:lnTo>
                <a:lnTo>
                  <a:pt x="591" y="1304"/>
                </a:lnTo>
                <a:lnTo>
                  <a:pt x="100" y="13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235240" y="875839"/>
            <a:ext cx="1831690" cy="183743"/>
          </a:xfrm>
          <a:custGeom>
            <a:avLst/>
            <a:gdLst>
              <a:gd name="T0" fmla="*/ 0 w 2086"/>
              <a:gd name="T1" fmla="*/ 0 h 272"/>
              <a:gd name="T2" fmla="*/ 739 w 2086"/>
              <a:gd name="T3" fmla="*/ 0 h 272"/>
              <a:gd name="T4" fmla="*/ 739 w 2086"/>
              <a:gd name="T5" fmla="*/ 272 h 272"/>
              <a:gd name="T6" fmla="*/ 916 w 2086"/>
              <a:gd name="T7" fmla="*/ 0 h 272"/>
              <a:gd name="T8" fmla="*/ 2086 w 2086"/>
              <a:gd name="T9" fmla="*/ 0 h 272"/>
              <a:gd name="connsiteX0" fmla="*/ 0 w 9080"/>
              <a:gd name="connsiteY0" fmla="*/ 0 h 10000"/>
              <a:gd name="connsiteX1" fmla="*/ 3543 w 9080"/>
              <a:gd name="connsiteY1" fmla="*/ 0 h 10000"/>
              <a:gd name="connsiteX2" fmla="*/ 3543 w 9080"/>
              <a:gd name="connsiteY2" fmla="*/ 10000 h 10000"/>
              <a:gd name="connsiteX3" fmla="*/ 4391 w 9080"/>
              <a:gd name="connsiteY3" fmla="*/ 0 h 10000"/>
              <a:gd name="connsiteX4" fmla="*/ 9080 w 9080"/>
              <a:gd name="connsiteY4" fmla="*/ 235 h 10000"/>
              <a:gd name="connsiteX0" fmla="*/ 0 w 10000"/>
              <a:gd name="connsiteY0" fmla="*/ 0 h 7040"/>
              <a:gd name="connsiteX1" fmla="*/ 3902 w 10000"/>
              <a:gd name="connsiteY1" fmla="*/ 0 h 7040"/>
              <a:gd name="connsiteX2" fmla="*/ 3931 w 10000"/>
              <a:gd name="connsiteY2" fmla="*/ 7040 h 7040"/>
              <a:gd name="connsiteX3" fmla="*/ 4836 w 10000"/>
              <a:gd name="connsiteY3" fmla="*/ 0 h 7040"/>
              <a:gd name="connsiteX4" fmla="*/ 10000 w 10000"/>
              <a:gd name="connsiteY4" fmla="*/ 235 h 7040"/>
              <a:gd name="connsiteX0" fmla="*/ 0 w 10000"/>
              <a:gd name="connsiteY0" fmla="*/ 0 h 10000"/>
              <a:gd name="connsiteX1" fmla="*/ 3902 w 10000"/>
              <a:gd name="connsiteY1" fmla="*/ 0 h 10000"/>
              <a:gd name="connsiteX2" fmla="*/ 3931 w 10000"/>
              <a:gd name="connsiteY2" fmla="*/ 10000 h 10000"/>
              <a:gd name="connsiteX3" fmla="*/ 4836 w 10000"/>
              <a:gd name="connsiteY3" fmla="*/ 0 h 10000"/>
              <a:gd name="connsiteX4" fmla="*/ 10000 w 10000"/>
              <a:gd name="connsiteY4" fmla="*/ 334 h 10000"/>
              <a:gd name="connsiteX0" fmla="*/ 0 w 10000"/>
              <a:gd name="connsiteY0" fmla="*/ 0 h 10000"/>
              <a:gd name="connsiteX1" fmla="*/ 3902 w 10000"/>
              <a:gd name="connsiteY1" fmla="*/ 0 h 10000"/>
              <a:gd name="connsiteX2" fmla="*/ 3931 w 10000"/>
              <a:gd name="connsiteY2" fmla="*/ 10000 h 10000"/>
              <a:gd name="connsiteX3" fmla="*/ 4836 w 10000"/>
              <a:gd name="connsiteY3" fmla="*/ 0 h 10000"/>
              <a:gd name="connsiteX4" fmla="*/ 10000 w 10000"/>
              <a:gd name="connsiteY4" fmla="*/ 334 h 10000"/>
              <a:gd name="connsiteX0" fmla="*/ 0 w 11231"/>
              <a:gd name="connsiteY0" fmla="*/ 0 h 10000"/>
              <a:gd name="connsiteX1" fmla="*/ 3902 w 11231"/>
              <a:gd name="connsiteY1" fmla="*/ 0 h 10000"/>
              <a:gd name="connsiteX2" fmla="*/ 3931 w 11231"/>
              <a:gd name="connsiteY2" fmla="*/ 10000 h 10000"/>
              <a:gd name="connsiteX3" fmla="*/ 4836 w 11231"/>
              <a:gd name="connsiteY3" fmla="*/ 0 h 10000"/>
              <a:gd name="connsiteX4" fmla="*/ 11231 w 11231"/>
              <a:gd name="connsiteY4" fmla="*/ 334 h 10000"/>
              <a:gd name="connsiteX0" fmla="*/ 0 w 10512"/>
              <a:gd name="connsiteY0" fmla="*/ 0 h 10000"/>
              <a:gd name="connsiteX1" fmla="*/ 3902 w 10512"/>
              <a:gd name="connsiteY1" fmla="*/ 0 h 10000"/>
              <a:gd name="connsiteX2" fmla="*/ 3931 w 10512"/>
              <a:gd name="connsiteY2" fmla="*/ 10000 h 10000"/>
              <a:gd name="connsiteX3" fmla="*/ 4836 w 10512"/>
              <a:gd name="connsiteY3" fmla="*/ 0 h 10000"/>
              <a:gd name="connsiteX4" fmla="*/ 10512 w 10512"/>
              <a:gd name="connsiteY4" fmla="*/ 334 h 10000"/>
              <a:gd name="connsiteX0" fmla="*/ 0 w 10512"/>
              <a:gd name="connsiteY0" fmla="*/ 0 h 10000"/>
              <a:gd name="connsiteX1" fmla="*/ 3902 w 10512"/>
              <a:gd name="connsiteY1" fmla="*/ 0 h 10000"/>
              <a:gd name="connsiteX2" fmla="*/ 3931 w 10512"/>
              <a:gd name="connsiteY2" fmla="*/ 10000 h 10000"/>
              <a:gd name="connsiteX3" fmla="*/ 4836 w 10512"/>
              <a:gd name="connsiteY3" fmla="*/ 0 h 10000"/>
              <a:gd name="connsiteX4" fmla="*/ 10512 w 10512"/>
              <a:gd name="connsiteY4" fmla="*/ 334 h 10000"/>
              <a:gd name="connsiteX0" fmla="*/ 0 w 10557"/>
              <a:gd name="connsiteY0" fmla="*/ 0 h 10000"/>
              <a:gd name="connsiteX1" fmla="*/ 3902 w 10557"/>
              <a:gd name="connsiteY1" fmla="*/ 0 h 10000"/>
              <a:gd name="connsiteX2" fmla="*/ 3931 w 10557"/>
              <a:gd name="connsiteY2" fmla="*/ 10000 h 10000"/>
              <a:gd name="connsiteX3" fmla="*/ 4836 w 10557"/>
              <a:gd name="connsiteY3" fmla="*/ 0 h 10000"/>
              <a:gd name="connsiteX4" fmla="*/ 10557 w 10557"/>
              <a:gd name="connsiteY4" fmla="*/ 334 h 10000"/>
              <a:gd name="connsiteX0" fmla="*/ 0 w 9084"/>
              <a:gd name="connsiteY0" fmla="*/ 0 h 10000"/>
              <a:gd name="connsiteX1" fmla="*/ 3902 w 9084"/>
              <a:gd name="connsiteY1" fmla="*/ 0 h 10000"/>
              <a:gd name="connsiteX2" fmla="*/ 3931 w 9084"/>
              <a:gd name="connsiteY2" fmla="*/ 10000 h 10000"/>
              <a:gd name="connsiteX3" fmla="*/ 4836 w 9084"/>
              <a:gd name="connsiteY3" fmla="*/ 0 h 10000"/>
              <a:gd name="connsiteX4" fmla="*/ 9084 w 9084"/>
              <a:gd name="connsiteY4" fmla="*/ 123 h 10000"/>
              <a:gd name="connsiteX0" fmla="*/ 0 w 9748"/>
              <a:gd name="connsiteY0" fmla="*/ 0 h 10000"/>
              <a:gd name="connsiteX1" fmla="*/ 4295 w 9748"/>
              <a:gd name="connsiteY1" fmla="*/ 0 h 10000"/>
              <a:gd name="connsiteX2" fmla="*/ 4327 w 9748"/>
              <a:gd name="connsiteY2" fmla="*/ 10000 h 10000"/>
              <a:gd name="connsiteX3" fmla="*/ 5324 w 9748"/>
              <a:gd name="connsiteY3" fmla="*/ 0 h 10000"/>
              <a:gd name="connsiteX4" fmla="*/ 9748 w 9748"/>
              <a:gd name="connsiteY4" fmla="*/ 123 h 10000"/>
              <a:gd name="connsiteX0" fmla="*/ 0 w 8788"/>
              <a:gd name="connsiteY0" fmla="*/ 72 h 10072"/>
              <a:gd name="connsiteX1" fmla="*/ 4406 w 8788"/>
              <a:gd name="connsiteY1" fmla="*/ 72 h 10072"/>
              <a:gd name="connsiteX2" fmla="*/ 4439 w 8788"/>
              <a:gd name="connsiteY2" fmla="*/ 10072 h 10072"/>
              <a:gd name="connsiteX3" fmla="*/ 5462 w 8788"/>
              <a:gd name="connsiteY3" fmla="*/ 72 h 10072"/>
              <a:gd name="connsiteX4" fmla="*/ 8788 w 8788"/>
              <a:gd name="connsiteY4" fmla="*/ 0 h 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8" h="10072">
                <a:moveTo>
                  <a:pt x="0" y="72"/>
                </a:moveTo>
                <a:lnTo>
                  <a:pt x="4406" y="72"/>
                </a:lnTo>
                <a:cubicBezTo>
                  <a:pt x="4417" y="3406"/>
                  <a:pt x="4428" y="6738"/>
                  <a:pt x="4439" y="10072"/>
                </a:cubicBezTo>
                <a:cubicBezTo>
                  <a:pt x="4958" y="4903"/>
                  <a:pt x="4910" y="5241"/>
                  <a:pt x="5462" y="72"/>
                </a:cubicBezTo>
                <a:cubicBezTo>
                  <a:pt x="7786" y="72"/>
                  <a:pt x="8821" y="0"/>
                  <a:pt x="8788" y="0"/>
                </a:cubicBezTo>
              </a:path>
            </a:pathLst>
          </a:custGeom>
          <a:noFill/>
          <a:ln w="19050" cap="flat">
            <a:solidFill>
              <a:srgbClr val="E2061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8" name="Groupe 57"/>
          <p:cNvGrpSpPr/>
          <p:nvPr/>
        </p:nvGrpSpPr>
        <p:grpSpPr>
          <a:xfrm>
            <a:off x="8716714" y="1733653"/>
            <a:ext cx="107236" cy="223933"/>
            <a:chOff x="5679678" y="2682876"/>
            <a:chExt cx="647701" cy="1352550"/>
          </a:xfrm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5679678" y="3117851"/>
              <a:ext cx="644525" cy="917575"/>
            </a:xfrm>
            <a:custGeom>
              <a:avLst/>
              <a:gdLst>
                <a:gd name="T0" fmla="*/ 172 w 172"/>
                <a:gd name="T1" fmla="*/ 156 h 245"/>
                <a:gd name="T2" fmla="*/ 151 w 172"/>
                <a:gd name="T3" fmla="*/ 166 h 245"/>
                <a:gd name="T4" fmla="*/ 125 w 172"/>
                <a:gd name="T5" fmla="*/ 177 h 245"/>
                <a:gd name="T6" fmla="*/ 124 w 172"/>
                <a:gd name="T7" fmla="*/ 175 h 245"/>
                <a:gd name="T8" fmla="*/ 136 w 172"/>
                <a:gd name="T9" fmla="*/ 128 h 245"/>
                <a:gd name="T10" fmla="*/ 151 w 172"/>
                <a:gd name="T11" fmla="*/ 64 h 245"/>
                <a:gd name="T12" fmla="*/ 138 w 172"/>
                <a:gd name="T13" fmla="*/ 21 h 245"/>
                <a:gd name="T14" fmla="*/ 87 w 172"/>
                <a:gd name="T15" fmla="*/ 0 h 245"/>
                <a:gd name="T16" fmla="*/ 6 w 172"/>
                <a:gd name="T17" fmla="*/ 32 h 245"/>
                <a:gd name="T18" fmla="*/ 1 w 172"/>
                <a:gd name="T19" fmla="*/ 36 h 245"/>
                <a:gd name="T20" fmla="*/ 0 w 172"/>
                <a:gd name="T21" fmla="*/ 85 h 245"/>
                <a:gd name="T22" fmla="*/ 21 w 172"/>
                <a:gd name="T23" fmla="*/ 75 h 245"/>
                <a:gd name="T24" fmla="*/ 49 w 172"/>
                <a:gd name="T25" fmla="*/ 65 h 245"/>
                <a:gd name="T26" fmla="*/ 49 w 172"/>
                <a:gd name="T27" fmla="*/ 69 h 245"/>
                <a:gd name="T28" fmla="*/ 37 w 172"/>
                <a:gd name="T29" fmla="*/ 111 h 245"/>
                <a:gd name="T30" fmla="*/ 20 w 172"/>
                <a:gd name="T31" fmla="*/ 178 h 245"/>
                <a:gd name="T32" fmla="*/ 40 w 172"/>
                <a:gd name="T33" fmla="*/ 224 h 245"/>
                <a:gd name="T34" fmla="*/ 91 w 172"/>
                <a:gd name="T35" fmla="*/ 245 h 245"/>
                <a:gd name="T36" fmla="*/ 92 w 172"/>
                <a:gd name="T37" fmla="*/ 245 h 245"/>
                <a:gd name="T38" fmla="*/ 168 w 172"/>
                <a:gd name="T39" fmla="*/ 208 h 245"/>
                <a:gd name="T40" fmla="*/ 172 w 172"/>
                <a:gd name="T41" fmla="*/ 203 h 245"/>
                <a:gd name="T42" fmla="*/ 172 w 172"/>
                <a:gd name="T43" fmla="*/ 156 h 245"/>
                <a:gd name="T44" fmla="*/ 166 w 172"/>
                <a:gd name="T45" fmla="*/ 201 h 245"/>
                <a:gd name="T46" fmla="*/ 164 w 172"/>
                <a:gd name="T47" fmla="*/ 203 h 245"/>
                <a:gd name="T48" fmla="*/ 92 w 172"/>
                <a:gd name="T49" fmla="*/ 239 h 245"/>
                <a:gd name="T50" fmla="*/ 91 w 172"/>
                <a:gd name="T51" fmla="*/ 239 h 245"/>
                <a:gd name="T52" fmla="*/ 44 w 172"/>
                <a:gd name="T53" fmla="*/ 220 h 245"/>
                <a:gd name="T54" fmla="*/ 26 w 172"/>
                <a:gd name="T55" fmla="*/ 178 h 245"/>
                <a:gd name="T56" fmla="*/ 43 w 172"/>
                <a:gd name="T57" fmla="*/ 113 h 245"/>
                <a:gd name="T58" fmla="*/ 55 w 172"/>
                <a:gd name="T59" fmla="*/ 69 h 245"/>
                <a:gd name="T60" fmla="*/ 53 w 172"/>
                <a:gd name="T61" fmla="*/ 60 h 245"/>
                <a:gd name="T62" fmla="*/ 49 w 172"/>
                <a:gd name="T63" fmla="*/ 59 h 245"/>
                <a:gd name="T64" fmla="*/ 19 w 172"/>
                <a:gd name="T65" fmla="*/ 70 h 245"/>
                <a:gd name="T66" fmla="*/ 6 w 172"/>
                <a:gd name="T67" fmla="*/ 75 h 245"/>
                <a:gd name="T68" fmla="*/ 7 w 172"/>
                <a:gd name="T69" fmla="*/ 39 h 245"/>
                <a:gd name="T70" fmla="*/ 10 w 172"/>
                <a:gd name="T71" fmla="*/ 36 h 245"/>
                <a:gd name="T72" fmla="*/ 85 w 172"/>
                <a:gd name="T73" fmla="*/ 6 h 245"/>
                <a:gd name="T74" fmla="*/ 87 w 172"/>
                <a:gd name="T75" fmla="*/ 6 h 245"/>
                <a:gd name="T76" fmla="*/ 133 w 172"/>
                <a:gd name="T77" fmla="*/ 25 h 245"/>
                <a:gd name="T78" fmla="*/ 145 w 172"/>
                <a:gd name="T79" fmla="*/ 63 h 245"/>
                <a:gd name="T80" fmla="*/ 130 w 172"/>
                <a:gd name="T81" fmla="*/ 126 h 245"/>
                <a:gd name="T82" fmla="*/ 118 w 172"/>
                <a:gd name="T83" fmla="*/ 175 h 245"/>
                <a:gd name="T84" fmla="*/ 121 w 172"/>
                <a:gd name="T85" fmla="*/ 182 h 245"/>
                <a:gd name="T86" fmla="*/ 124 w 172"/>
                <a:gd name="T87" fmla="*/ 183 h 245"/>
                <a:gd name="T88" fmla="*/ 153 w 172"/>
                <a:gd name="T89" fmla="*/ 172 h 245"/>
                <a:gd name="T90" fmla="*/ 166 w 172"/>
                <a:gd name="T91" fmla="*/ 165 h 245"/>
                <a:gd name="T92" fmla="*/ 166 w 172"/>
                <a:gd name="T93" fmla="*/ 20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45">
                  <a:moveTo>
                    <a:pt x="172" y="156"/>
                  </a:moveTo>
                  <a:cubicBezTo>
                    <a:pt x="151" y="166"/>
                    <a:pt x="151" y="166"/>
                    <a:pt x="151" y="166"/>
                  </a:cubicBezTo>
                  <a:cubicBezTo>
                    <a:pt x="141" y="171"/>
                    <a:pt x="129" y="176"/>
                    <a:pt x="125" y="177"/>
                  </a:cubicBezTo>
                  <a:cubicBezTo>
                    <a:pt x="124" y="176"/>
                    <a:pt x="124" y="176"/>
                    <a:pt x="124" y="175"/>
                  </a:cubicBezTo>
                  <a:cubicBezTo>
                    <a:pt x="124" y="169"/>
                    <a:pt x="131" y="145"/>
                    <a:pt x="136" y="128"/>
                  </a:cubicBezTo>
                  <a:cubicBezTo>
                    <a:pt x="143" y="103"/>
                    <a:pt x="150" y="77"/>
                    <a:pt x="151" y="64"/>
                  </a:cubicBezTo>
                  <a:cubicBezTo>
                    <a:pt x="153" y="48"/>
                    <a:pt x="148" y="32"/>
                    <a:pt x="138" y="21"/>
                  </a:cubicBezTo>
                  <a:cubicBezTo>
                    <a:pt x="129" y="12"/>
                    <a:pt x="114" y="1"/>
                    <a:pt x="87" y="0"/>
                  </a:cubicBezTo>
                  <a:cubicBezTo>
                    <a:pt x="45" y="0"/>
                    <a:pt x="8" y="30"/>
                    <a:pt x="6" y="3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32" y="71"/>
                    <a:pt x="45" y="66"/>
                    <a:pt x="49" y="65"/>
                  </a:cubicBezTo>
                  <a:cubicBezTo>
                    <a:pt x="49" y="66"/>
                    <a:pt x="49" y="67"/>
                    <a:pt x="49" y="69"/>
                  </a:cubicBezTo>
                  <a:cubicBezTo>
                    <a:pt x="49" y="75"/>
                    <a:pt x="42" y="96"/>
                    <a:pt x="37" y="111"/>
                  </a:cubicBezTo>
                  <a:cubicBezTo>
                    <a:pt x="28" y="138"/>
                    <a:pt x="20" y="163"/>
                    <a:pt x="20" y="178"/>
                  </a:cubicBezTo>
                  <a:cubicBezTo>
                    <a:pt x="20" y="194"/>
                    <a:pt x="27" y="211"/>
                    <a:pt x="40" y="224"/>
                  </a:cubicBezTo>
                  <a:cubicBezTo>
                    <a:pt x="54" y="238"/>
                    <a:pt x="72" y="245"/>
                    <a:pt x="91" y="245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131" y="245"/>
                    <a:pt x="167" y="209"/>
                    <a:pt x="168" y="208"/>
                  </a:cubicBezTo>
                  <a:cubicBezTo>
                    <a:pt x="172" y="203"/>
                    <a:pt x="172" y="203"/>
                    <a:pt x="172" y="203"/>
                  </a:cubicBezTo>
                  <a:lnTo>
                    <a:pt x="172" y="156"/>
                  </a:lnTo>
                  <a:close/>
                  <a:moveTo>
                    <a:pt x="166" y="201"/>
                  </a:moveTo>
                  <a:cubicBezTo>
                    <a:pt x="164" y="203"/>
                    <a:pt x="164" y="203"/>
                    <a:pt x="164" y="203"/>
                  </a:cubicBezTo>
                  <a:cubicBezTo>
                    <a:pt x="162" y="205"/>
                    <a:pt x="129" y="239"/>
                    <a:pt x="92" y="239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74" y="239"/>
                    <a:pt x="57" y="232"/>
                    <a:pt x="44" y="220"/>
                  </a:cubicBezTo>
                  <a:cubicBezTo>
                    <a:pt x="32" y="208"/>
                    <a:pt x="26" y="193"/>
                    <a:pt x="26" y="178"/>
                  </a:cubicBezTo>
                  <a:cubicBezTo>
                    <a:pt x="26" y="164"/>
                    <a:pt x="34" y="138"/>
                    <a:pt x="43" y="113"/>
                  </a:cubicBezTo>
                  <a:cubicBezTo>
                    <a:pt x="49" y="96"/>
                    <a:pt x="56" y="76"/>
                    <a:pt x="55" y="69"/>
                  </a:cubicBezTo>
                  <a:cubicBezTo>
                    <a:pt x="55" y="65"/>
                    <a:pt x="54" y="62"/>
                    <a:pt x="53" y="60"/>
                  </a:cubicBezTo>
                  <a:cubicBezTo>
                    <a:pt x="52" y="60"/>
                    <a:pt x="50" y="59"/>
                    <a:pt x="49" y="59"/>
                  </a:cubicBezTo>
                  <a:cubicBezTo>
                    <a:pt x="45" y="59"/>
                    <a:pt x="30" y="65"/>
                    <a:pt x="19" y="7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47" y="6"/>
                    <a:pt x="85" y="6"/>
                  </a:cubicBezTo>
                  <a:cubicBezTo>
                    <a:pt x="86" y="6"/>
                    <a:pt x="86" y="6"/>
                    <a:pt x="87" y="6"/>
                  </a:cubicBezTo>
                  <a:cubicBezTo>
                    <a:pt x="112" y="7"/>
                    <a:pt x="126" y="17"/>
                    <a:pt x="133" y="25"/>
                  </a:cubicBezTo>
                  <a:cubicBezTo>
                    <a:pt x="142" y="35"/>
                    <a:pt x="146" y="49"/>
                    <a:pt x="145" y="63"/>
                  </a:cubicBezTo>
                  <a:cubicBezTo>
                    <a:pt x="144" y="76"/>
                    <a:pt x="137" y="102"/>
                    <a:pt x="130" y="126"/>
                  </a:cubicBezTo>
                  <a:cubicBezTo>
                    <a:pt x="125" y="145"/>
                    <a:pt x="118" y="170"/>
                    <a:pt x="118" y="175"/>
                  </a:cubicBezTo>
                  <a:cubicBezTo>
                    <a:pt x="118" y="178"/>
                    <a:pt x="119" y="181"/>
                    <a:pt x="121" y="182"/>
                  </a:cubicBezTo>
                  <a:cubicBezTo>
                    <a:pt x="121" y="182"/>
                    <a:pt x="122" y="183"/>
                    <a:pt x="124" y="183"/>
                  </a:cubicBezTo>
                  <a:cubicBezTo>
                    <a:pt x="128" y="183"/>
                    <a:pt x="143" y="177"/>
                    <a:pt x="153" y="172"/>
                  </a:cubicBezTo>
                  <a:cubicBezTo>
                    <a:pt x="166" y="165"/>
                    <a:pt x="166" y="165"/>
                    <a:pt x="166" y="165"/>
                  </a:cubicBezTo>
                  <a:lnTo>
                    <a:pt x="166" y="201"/>
                  </a:lnTo>
                  <a:close/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2"/>
            <p:cNvSpPr>
              <a:spLocks noEditPoints="1"/>
            </p:cNvSpPr>
            <p:nvPr/>
          </p:nvSpPr>
          <p:spPr bwMode="auto">
            <a:xfrm>
              <a:off x="5768578" y="3208339"/>
              <a:ext cx="461963" cy="738188"/>
            </a:xfrm>
            <a:custGeom>
              <a:avLst/>
              <a:gdLst>
                <a:gd name="T0" fmla="*/ 101 w 123"/>
                <a:gd name="T1" fmla="*/ 177 h 197"/>
                <a:gd name="T2" fmla="*/ 84 w 123"/>
                <a:gd name="T3" fmla="*/ 171 h 197"/>
                <a:gd name="T4" fmla="*/ 76 w 123"/>
                <a:gd name="T5" fmla="*/ 151 h 197"/>
                <a:gd name="T6" fmla="*/ 89 w 123"/>
                <a:gd name="T7" fmla="*/ 98 h 197"/>
                <a:gd name="T8" fmla="*/ 103 w 123"/>
                <a:gd name="T9" fmla="*/ 38 h 197"/>
                <a:gd name="T10" fmla="*/ 96 w 123"/>
                <a:gd name="T11" fmla="*/ 13 h 197"/>
                <a:gd name="T12" fmla="*/ 62 w 123"/>
                <a:gd name="T13" fmla="*/ 0 h 197"/>
                <a:gd name="T14" fmla="*/ 61 w 123"/>
                <a:gd name="T15" fmla="*/ 0 h 197"/>
                <a:gd name="T16" fmla="*/ 0 w 123"/>
                <a:gd name="T17" fmla="*/ 24 h 197"/>
                <a:gd name="T18" fmla="*/ 0 w 123"/>
                <a:gd name="T19" fmla="*/ 24 h 197"/>
                <a:gd name="T20" fmla="*/ 25 w 123"/>
                <a:gd name="T21" fmla="*/ 17 h 197"/>
                <a:gd name="T22" fmla="*/ 25 w 123"/>
                <a:gd name="T23" fmla="*/ 17 h 197"/>
                <a:gd name="T24" fmla="*/ 41 w 123"/>
                <a:gd name="T25" fmla="*/ 24 h 197"/>
                <a:gd name="T26" fmla="*/ 49 w 123"/>
                <a:gd name="T27" fmla="*/ 45 h 197"/>
                <a:gd name="T28" fmla="*/ 36 w 123"/>
                <a:gd name="T29" fmla="*/ 95 h 197"/>
                <a:gd name="T30" fmla="*/ 20 w 123"/>
                <a:gd name="T31" fmla="*/ 154 h 197"/>
                <a:gd name="T32" fmla="*/ 33 w 123"/>
                <a:gd name="T33" fmla="*/ 183 h 197"/>
                <a:gd name="T34" fmla="*/ 67 w 123"/>
                <a:gd name="T35" fmla="*/ 197 h 197"/>
                <a:gd name="T36" fmla="*/ 68 w 123"/>
                <a:gd name="T37" fmla="*/ 197 h 197"/>
                <a:gd name="T38" fmla="*/ 123 w 123"/>
                <a:gd name="T39" fmla="*/ 170 h 197"/>
                <a:gd name="T40" fmla="*/ 101 w 123"/>
                <a:gd name="T41" fmla="*/ 177 h 197"/>
                <a:gd name="T42" fmla="*/ 68 w 123"/>
                <a:gd name="T43" fmla="*/ 191 h 197"/>
                <a:gd name="T44" fmla="*/ 67 w 123"/>
                <a:gd name="T45" fmla="*/ 191 h 197"/>
                <a:gd name="T46" fmla="*/ 37 w 123"/>
                <a:gd name="T47" fmla="*/ 179 h 197"/>
                <a:gd name="T48" fmla="*/ 26 w 123"/>
                <a:gd name="T49" fmla="*/ 154 h 197"/>
                <a:gd name="T50" fmla="*/ 41 w 123"/>
                <a:gd name="T51" fmla="*/ 97 h 197"/>
                <a:gd name="T52" fmla="*/ 55 w 123"/>
                <a:gd name="T53" fmla="*/ 45 h 197"/>
                <a:gd name="T54" fmla="*/ 45 w 123"/>
                <a:gd name="T55" fmla="*/ 19 h 197"/>
                <a:gd name="T56" fmla="*/ 33 w 123"/>
                <a:gd name="T57" fmla="*/ 12 h 197"/>
                <a:gd name="T58" fmla="*/ 62 w 123"/>
                <a:gd name="T59" fmla="*/ 6 h 197"/>
                <a:gd name="T60" fmla="*/ 91 w 123"/>
                <a:gd name="T61" fmla="*/ 17 h 197"/>
                <a:gd name="T62" fmla="*/ 97 w 123"/>
                <a:gd name="T63" fmla="*/ 37 h 197"/>
                <a:gd name="T64" fmla="*/ 83 w 123"/>
                <a:gd name="T65" fmla="*/ 96 h 197"/>
                <a:gd name="T66" fmla="*/ 70 w 123"/>
                <a:gd name="T67" fmla="*/ 151 h 197"/>
                <a:gd name="T68" fmla="*/ 80 w 123"/>
                <a:gd name="T69" fmla="*/ 176 h 197"/>
                <a:gd name="T70" fmla="*/ 95 w 123"/>
                <a:gd name="T71" fmla="*/ 183 h 197"/>
                <a:gd name="T72" fmla="*/ 68 w 123"/>
                <a:gd name="T73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197">
                  <a:moveTo>
                    <a:pt x="101" y="177"/>
                  </a:moveTo>
                  <a:cubicBezTo>
                    <a:pt x="94" y="177"/>
                    <a:pt x="89" y="175"/>
                    <a:pt x="84" y="171"/>
                  </a:cubicBezTo>
                  <a:cubicBezTo>
                    <a:pt x="81" y="168"/>
                    <a:pt x="77" y="162"/>
                    <a:pt x="76" y="151"/>
                  </a:cubicBezTo>
                  <a:cubicBezTo>
                    <a:pt x="76" y="144"/>
                    <a:pt x="81" y="127"/>
                    <a:pt x="89" y="98"/>
                  </a:cubicBezTo>
                  <a:cubicBezTo>
                    <a:pt x="95" y="75"/>
                    <a:pt x="102" y="49"/>
                    <a:pt x="103" y="38"/>
                  </a:cubicBezTo>
                  <a:cubicBezTo>
                    <a:pt x="104" y="28"/>
                    <a:pt x="101" y="19"/>
                    <a:pt x="96" y="13"/>
                  </a:cubicBezTo>
                  <a:cubicBezTo>
                    <a:pt x="89" y="5"/>
                    <a:pt x="77" y="1"/>
                    <a:pt x="62" y="0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35" y="0"/>
                    <a:pt x="9" y="1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1"/>
                    <a:pt x="19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17"/>
                    <a:pt x="37" y="19"/>
                    <a:pt x="41" y="24"/>
                  </a:cubicBezTo>
                  <a:cubicBezTo>
                    <a:pt x="46" y="29"/>
                    <a:pt x="49" y="36"/>
                    <a:pt x="49" y="45"/>
                  </a:cubicBezTo>
                  <a:cubicBezTo>
                    <a:pt x="50" y="54"/>
                    <a:pt x="44" y="70"/>
                    <a:pt x="36" y="95"/>
                  </a:cubicBezTo>
                  <a:cubicBezTo>
                    <a:pt x="29" y="116"/>
                    <a:pt x="20" y="143"/>
                    <a:pt x="20" y="154"/>
                  </a:cubicBezTo>
                  <a:cubicBezTo>
                    <a:pt x="20" y="164"/>
                    <a:pt x="25" y="175"/>
                    <a:pt x="33" y="183"/>
                  </a:cubicBezTo>
                  <a:cubicBezTo>
                    <a:pt x="42" y="192"/>
                    <a:pt x="54" y="197"/>
                    <a:pt x="67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91" y="197"/>
                    <a:pt x="115" y="178"/>
                    <a:pt x="123" y="170"/>
                  </a:cubicBezTo>
                  <a:cubicBezTo>
                    <a:pt x="115" y="173"/>
                    <a:pt x="106" y="177"/>
                    <a:pt x="101" y="177"/>
                  </a:cubicBezTo>
                  <a:moveTo>
                    <a:pt x="68" y="191"/>
                  </a:moveTo>
                  <a:cubicBezTo>
                    <a:pt x="67" y="191"/>
                    <a:pt x="67" y="191"/>
                    <a:pt x="67" y="191"/>
                  </a:cubicBezTo>
                  <a:cubicBezTo>
                    <a:pt x="56" y="191"/>
                    <a:pt x="45" y="187"/>
                    <a:pt x="37" y="179"/>
                  </a:cubicBezTo>
                  <a:cubicBezTo>
                    <a:pt x="30" y="172"/>
                    <a:pt x="26" y="162"/>
                    <a:pt x="26" y="154"/>
                  </a:cubicBezTo>
                  <a:cubicBezTo>
                    <a:pt x="26" y="144"/>
                    <a:pt x="34" y="118"/>
                    <a:pt x="41" y="97"/>
                  </a:cubicBezTo>
                  <a:cubicBezTo>
                    <a:pt x="50" y="71"/>
                    <a:pt x="56" y="55"/>
                    <a:pt x="55" y="45"/>
                  </a:cubicBezTo>
                  <a:cubicBezTo>
                    <a:pt x="55" y="34"/>
                    <a:pt x="52" y="25"/>
                    <a:pt x="45" y="19"/>
                  </a:cubicBezTo>
                  <a:cubicBezTo>
                    <a:pt x="42" y="16"/>
                    <a:pt x="38" y="14"/>
                    <a:pt x="33" y="12"/>
                  </a:cubicBezTo>
                  <a:cubicBezTo>
                    <a:pt x="42" y="9"/>
                    <a:pt x="52" y="6"/>
                    <a:pt x="62" y="6"/>
                  </a:cubicBezTo>
                  <a:cubicBezTo>
                    <a:pt x="75" y="7"/>
                    <a:pt x="85" y="10"/>
                    <a:pt x="91" y="17"/>
                  </a:cubicBezTo>
                  <a:cubicBezTo>
                    <a:pt x="96" y="22"/>
                    <a:pt x="98" y="29"/>
                    <a:pt x="97" y="37"/>
                  </a:cubicBezTo>
                  <a:cubicBezTo>
                    <a:pt x="96" y="48"/>
                    <a:pt x="89" y="73"/>
                    <a:pt x="83" y="96"/>
                  </a:cubicBezTo>
                  <a:cubicBezTo>
                    <a:pt x="74" y="129"/>
                    <a:pt x="70" y="144"/>
                    <a:pt x="70" y="151"/>
                  </a:cubicBezTo>
                  <a:cubicBezTo>
                    <a:pt x="71" y="164"/>
                    <a:pt x="76" y="172"/>
                    <a:pt x="80" y="176"/>
                  </a:cubicBezTo>
                  <a:cubicBezTo>
                    <a:pt x="85" y="180"/>
                    <a:pt x="90" y="182"/>
                    <a:pt x="95" y="183"/>
                  </a:cubicBezTo>
                  <a:cubicBezTo>
                    <a:pt x="87" y="188"/>
                    <a:pt x="77" y="191"/>
                    <a:pt x="68" y="191"/>
                  </a:cubicBezTo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3"/>
            <p:cNvSpPr>
              <a:spLocks noEditPoints="1"/>
            </p:cNvSpPr>
            <p:nvPr/>
          </p:nvSpPr>
          <p:spPr bwMode="auto">
            <a:xfrm>
              <a:off x="5724109" y="3162302"/>
              <a:ext cx="555624" cy="828676"/>
            </a:xfrm>
            <a:custGeom>
              <a:avLst/>
              <a:gdLst>
                <a:gd name="T0" fmla="*/ 79 w 148"/>
                <a:gd name="T1" fmla="*/ 221 h 221"/>
                <a:gd name="T2" fmla="*/ 36 w 148"/>
                <a:gd name="T3" fmla="*/ 204 h 221"/>
                <a:gd name="T4" fmla="*/ 20 w 148"/>
                <a:gd name="T5" fmla="*/ 166 h 221"/>
                <a:gd name="T6" fmla="*/ 36 w 148"/>
                <a:gd name="T7" fmla="*/ 103 h 221"/>
                <a:gd name="T8" fmla="*/ 49 w 148"/>
                <a:gd name="T9" fmla="*/ 57 h 221"/>
                <a:gd name="T10" fmla="*/ 45 w 148"/>
                <a:gd name="T11" fmla="*/ 44 h 221"/>
                <a:gd name="T12" fmla="*/ 37 w 148"/>
                <a:gd name="T13" fmla="*/ 41 h 221"/>
                <a:gd name="T14" fmla="*/ 4 w 148"/>
                <a:gd name="T15" fmla="*/ 52 h 221"/>
                <a:gd name="T16" fmla="*/ 0 w 148"/>
                <a:gd name="T17" fmla="*/ 54 h 221"/>
                <a:gd name="T18" fmla="*/ 1 w 148"/>
                <a:gd name="T19" fmla="*/ 30 h 221"/>
                <a:gd name="T20" fmla="*/ 2 w 148"/>
                <a:gd name="T21" fmla="*/ 29 h 221"/>
                <a:gd name="T22" fmla="*/ 73 w 148"/>
                <a:gd name="T23" fmla="*/ 0 h 221"/>
                <a:gd name="T24" fmla="*/ 75 w 148"/>
                <a:gd name="T25" fmla="*/ 0 h 221"/>
                <a:gd name="T26" fmla="*/ 117 w 148"/>
                <a:gd name="T27" fmla="*/ 17 h 221"/>
                <a:gd name="T28" fmla="*/ 127 w 148"/>
                <a:gd name="T29" fmla="*/ 51 h 221"/>
                <a:gd name="T30" fmla="*/ 112 w 148"/>
                <a:gd name="T31" fmla="*/ 113 h 221"/>
                <a:gd name="T32" fmla="*/ 100 w 148"/>
                <a:gd name="T33" fmla="*/ 163 h 221"/>
                <a:gd name="T34" fmla="*/ 105 w 148"/>
                <a:gd name="T35" fmla="*/ 175 h 221"/>
                <a:gd name="T36" fmla="*/ 112 w 148"/>
                <a:gd name="T37" fmla="*/ 177 h 221"/>
                <a:gd name="T38" fmla="*/ 144 w 148"/>
                <a:gd name="T39" fmla="*/ 165 h 221"/>
                <a:gd name="T40" fmla="*/ 148 w 148"/>
                <a:gd name="T41" fmla="*/ 163 h 221"/>
                <a:gd name="T42" fmla="*/ 148 w 148"/>
                <a:gd name="T43" fmla="*/ 186 h 221"/>
                <a:gd name="T44" fmla="*/ 148 w 148"/>
                <a:gd name="T45" fmla="*/ 187 h 221"/>
                <a:gd name="T46" fmla="*/ 80 w 148"/>
                <a:gd name="T47" fmla="*/ 221 h 221"/>
                <a:gd name="T48" fmla="*/ 79 w 148"/>
                <a:gd name="T49" fmla="*/ 221 h 221"/>
                <a:gd name="T50" fmla="*/ 37 w 148"/>
                <a:gd name="T51" fmla="*/ 35 h 221"/>
                <a:gd name="T52" fmla="*/ 49 w 148"/>
                <a:gd name="T53" fmla="*/ 40 h 221"/>
                <a:gd name="T54" fmla="*/ 55 w 148"/>
                <a:gd name="T55" fmla="*/ 57 h 221"/>
                <a:gd name="T56" fmla="*/ 42 w 148"/>
                <a:gd name="T57" fmla="*/ 105 h 221"/>
                <a:gd name="T58" fmla="*/ 26 w 148"/>
                <a:gd name="T59" fmla="*/ 166 h 221"/>
                <a:gd name="T60" fmla="*/ 41 w 148"/>
                <a:gd name="T61" fmla="*/ 199 h 221"/>
                <a:gd name="T62" fmla="*/ 79 w 148"/>
                <a:gd name="T63" fmla="*/ 215 h 221"/>
                <a:gd name="T64" fmla="*/ 80 w 148"/>
                <a:gd name="T65" fmla="*/ 215 h 221"/>
                <a:gd name="T66" fmla="*/ 142 w 148"/>
                <a:gd name="T67" fmla="*/ 184 h 221"/>
                <a:gd name="T68" fmla="*/ 142 w 148"/>
                <a:gd name="T69" fmla="*/ 173 h 221"/>
                <a:gd name="T70" fmla="*/ 112 w 148"/>
                <a:gd name="T71" fmla="*/ 183 h 221"/>
                <a:gd name="T72" fmla="*/ 101 w 148"/>
                <a:gd name="T73" fmla="*/ 179 h 221"/>
                <a:gd name="T74" fmla="*/ 94 w 148"/>
                <a:gd name="T75" fmla="*/ 163 h 221"/>
                <a:gd name="T76" fmla="*/ 106 w 148"/>
                <a:gd name="T77" fmla="*/ 111 h 221"/>
                <a:gd name="T78" fmla="*/ 121 w 148"/>
                <a:gd name="T79" fmla="*/ 50 h 221"/>
                <a:gd name="T80" fmla="*/ 112 w 148"/>
                <a:gd name="T81" fmla="*/ 21 h 221"/>
                <a:gd name="T82" fmla="*/ 74 w 148"/>
                <a:gd name="T83" fmla="*/ 6 h 221"/>
                <a:gd name="T84" fmla="*/ 73 w 148"/>
                <a:gd name="T85" fmla="*/ 6 h 221"/>
                <a:gd name="T86" fmla="*/ 6 w 148"/>
                <a:gd name="T87" fmla="*/ 33 h 221"/>
                <a:gd name="T88" fmla="*/ 6 w 148"/>
                <a:gd name="T89" fmla="*/ 45 h 221"/>
                <a:gd name="T90" fmla="*/ 37 w 148"/>
                <a:gd name="T91" fmla="*/ 35 h 221"/>
                <a:gd name="T92" fmla="*/ 37 w 148"/>
                <a:gd name="T93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221">
                  <a:moveTo>
                    <a:pt x="79" y="221"/>
                  </a:moveTo>
                  <a:cubicBezTo>
                    <a:pt x="63" y="221"/>
                    <a:pt x="48" y="215"/>
                    <a:pt x="36" y="204"/>
                  </a:cubicBezTo>
                  <a:cubicBezTo>
                    <a:pt x="26" y="193"/>
                    <a:pt x="20" y="179"/>
                    <a:pt x="20" y="166"/>
                  </a:cubicBezTo>
                  <a:cubicBezTo>
                    <a:pt x="20" y="153"/>
                    <a:pt x="28" y="128"/>
                    <a:pt x="36" y="103"/>
                  </a:cubicBezTo>
                  <a:cubicBezTo>
                    <a:pt x="43" y="84"/>
                    <a:pt x="50" y="65"/>
                    <a:pt x="49" y="57"/>
                  </a:cubicBezTo>
                  <a:cubicBezTo>
                    <a:pt x="49" y="52"/>
                    <a:pt x="48" y="47"/>
                    <a:pt x="45" y="44"/>
                  </a:cubicBezTo>
                  <a:cubicBezTo>
                    <a:pt x="43" y="42"/>
                    <a:pt x="40" y="41"/>
                    <a:pt x="37" y="41"/>
                  </a:cubicBezTo>
                  <a:cubicBezTo>
                    <a:pt x="31" y="41"/>
                    <a:pt x="11" y="49"/>
                    <a:pt x="4" y="5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37" y="0"/>
                    <a:pt x="73" y="0"/>
                  </a:cubicBezTo>
                  <a:cubicBezTo>
                    <a:pt x="74" y="0"/>
                    <a:pt x="74" y="0"/>
                    <a:pt x="75" y="0"/>
                  </a:cubicBezTo>
                  <a:cubicBezTo>
                    <a:pt x="93" y="1"/>
                    <a:pt x="107" y="6"/>
                    <a:pt x="117" y="17"/>
                  </a:cubicBezTo>
                  <a:cubicBezTo>
                    <a:pt x="125" y="26"/>
                    <a:pt x="128" y="38"/>
                    <a:pt x="127" y="51"/>
                  </a:cubicBezTo>
                  <a:cubicBezTo>
                    <a:pt x="126" y="63"/>
                    <a:pt x="119" y="88"/>
                    <a:pt x="112" y="113"/>
                  </a:cubicBezTo>
                  <a:cubicBezTo>
                    <a:pt x="106" y="134"/>
                    <a:pt x="100" y="157"/>
                    <a:pt x="100" y="163"/>
                  </a:cubicBezTo>
                  <a:cubicBezTo>
                    <a:pt x="100" y="168"/>
                    <a:pt x="102" y="172"/>
                    <a:pt x="105" y="175"/>
                  </a:cubicBezTo>
                  <a:cubicBezTo>
                    <a:pt x="107" y="177"/>
                    <a:pt x="110" y="177"/>
                    <a:pt x="112" y="177"/>
                  </a:cubicBezTo>
                  <a:cubicBezTo>
                    <a:pt x="119" y="177"/>
                    <a:pt x="138" y="168"/>
                    <a:pt x="144" y="165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6" y="189"/>
                    <a:pt x="114" y="221"/>
                    <a:pt x="80" y="221"/>
                  </a:cubicBezTo>
                  <a:lnTo>
                    <a:pt x="79" y="221"/>
                  </a:lnTo>
                  <a:close/>
                  <a:moveTo>
                    <a:pt x="37" y="35"/>
                  </a:moveTo>
                  <a:cubicBezTo>
                    <a:pt x="42" y="35"/>
                    <a:pt x="46" y="37"/>
                    <a:pt x="49" y="40"/>
                  </a:cubicBezTo>
                  <a:cubicBezTo>
                    <a:pt x="53" y="44"/>
                    <a:pt x="55" y="50"/>
                    <a:pt x="55" y="57"/>
                  </a:cubicBezTo>
                  <a:cubicBezTo>
                    <a:pt x="56" y="66"/>
                    <a:pt x="49" y="84"/>
                    <a:pt x="42" y="105"/>
                  </a:cubicBezTo>
                  <a:cubicBezTo>
                    <a:pt x="34" y="128"/>
                    <a:pt x="26" y="154"/>
                    <a:pt x="26" y="166"/>
                  </a:cubicBezTo>
                  <a:cubicBezTo>
                    <a:pt x="26" y="178"/>
                    <a:pt x="31" y="190"/>
                    <a:pt x="41" y="199"/>
                  </a:cubicBezTo>
                  <a:cubicBezTo>
                    <a:pt x="51" y="210"/>
                    <a:pt x="65" y="215"/>
                    <a:pt x="79" y="215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109" y="215"/>
                    <a:pt x="137" y="189"/>
                    <a:pt x="142" y="184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35" y="176"/>
                    <a:pt x="120" y="183"/>
                    <a:pt x="112" y="183"/>
                  </a:cubicBezTo>
                  <a:cubicBezTo>
                    <a:pt x="108" y="183"/>
                    <a:pt x="104" y="182"/>
                    <a:pt x="101" y="179"/>
                  </a:cubicBezTo>
                  <a:cubicBezTo>
                    <a:pt x="98" y="177"/>
                    <a:pt x="95" y="172"/>
                    <a:pt x="94" y="163"/>
                  </a:cubicBezTo>
                  <a:cubicBezTo>
                    <a:pt x="94" y="156"/>
                    <a:pt x="100" y="135"/>
                    <a:pt x="106" y="111"/>
                  </a:cubicBezTo>
                  <a:cubicBezTo>
                    <a:pt x="113" y="88"/>
                    <a:pt x="120" y="62"/>
                    <a:pt x="121" y="50"/>
                  </a:cubicBezTo>
                  <a:cubicBezTo>
                    <a:pt x="122" y="39"/>
                    <a:pt x="119" y="29"/>
                    <a:pt x="112" y="21"/>
                  </a:cubicBezTo>
                  <a:cubicBezTo>
                    <a:pt x="104" y="12"/>
                    <a:pt x="91" y="7"/>
                    <a:pt x="74" y="6"/>
                  </a:cubicBezTo>
                  <a:cubicBezTo>
                    <a:pt x="74" y="6"/>
                    <a:pt x="74" y="6"/>
                    <a:pt x="73" y="6"/>
                  </a:cubicBezTo>
                  <a:cubicBezTo>
                    <a:pt x="42" y="6"/>
                    <a:pt x="12" y="28"/>
                    <a:pt x="6" y="33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4" y="42"/>
                    <a:pt x="30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5944770" y="2727326"/>
              <a:ext cx="338137" cy="333376"/>
            </a:xfrm>
            <a:custGeom>
              <a:avLst/>
              <a:gdLst>
                <a:gd name="T0" fmla="*/ 45 w 90"/>
                <a:gd name="T1" fmla="*/ 89 h 89"/>
                <a:gd name="T2" fmla="*/ 0 w 90"/>
                <a:gd name="T3" fmla="*/ 45 h 89"/>
                <a:gd name="T4" fmla="*/ 45 w 90"/>
                <a:gd name="T5" fmla="*/ 0 h 89"/>
                <a:gd name="T6" fmla="*/ 90 w 90"/>
                <a:gd name="T7" fmla="*/ 45 h 89"/>
                <a:gd name="T8" fmla="*/ 45 w 90"/>
                <a:gd name="T9" fmla="*/ 89 h 89"/>
                <a:gd name="T10" fmla="*/ 45 w 90"/>
                <a:gd name="T11" fmla="*/ 6 h 89"/>
                <a:gd name="T12" fmla="*/ 6 w 90"/>
                <a:gd name="T13" fmla="*/ 45 h 89"/>
                <a:gd name="T14" fmla="*/ 45 w 90"/>
                <a:gd name="T15" fmla="*/ 83 h 89"/>
                <a:gd name="T16" fmla="*/ 84 w 90"/>
                <a:gd name="T17" fmla="*/ 45 h 89"/>
                <a:gd name="T18" fmla="*/ 45 w 90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89"/>
                  </a:move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69"/>
                    <a:pt x="70" y="89"/>
                    <a:pt x="45" y="89"/>
                  </a:cubicBezTo>
                  <a:moveTo>
                    <a:pt x="45" y="6"/>
                  </a:moveTo>
                  <a:cubicBezTo>
                    <a:pt x="24" y="6"/>
                    <a:pt x="6" y="23"/>
                    <a:pt x="6" y="45"/>
                  </a:cubicBezTo>
                  <a:cubicBezTo>
                    <a:pt x="6" y="66"/>
                    <a:pt x="24" y="83"/>
                    <a:pt x="45" y="83"/>
                  </a:cubicBezTo>
                  <a:cubicBezTo>
                    <a:pt x="66" y="83"/>
                    <a:pt x="84" y="66"/>
                    <a:pt x="84" y="45"/>
                  </a:cubicBezTo>
                  <a:cubicBezTo>
                    <a:pt x="84" y="23"/>
                    <a:pt x="66" y="6"/>
                    <a:pt x="45" y="6"/>
                  </a:cubicBezTo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5900341" y="2682876"/>
              <a:ext cx="427038" cy="42386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7 h 113"/>
                <a:gd name="T4" fmla="*/ 57 w 114"/>
                <a:gd name="T5" fmla="*/ 113 h 113"/>
                <a:gd name="T6" fmla="*/ 114 w 114"/>
                <a:gd name="T7" fmla="*/ 57 h 113"/>
                <a:gd name="T8" fmla="*/ 57 w 114"/>
                <a:gd name="T9" fmla="*/ 0 h 113"/>
                <a:gd name="T10" fmla="*/ 57 w 114"/>
                <a:gd name="T11" fmla="*/ 107 h 113"/>
                <a:gd name="T12" fmla="*/ 6 w 114"/>
                <a:gd name="T13" fmla="*/ 57 h 113"/>
                <a:gd name="T14" fmla="*/ 57 w 114"/>
                <a:gd name="T15" fmla="*/ 6 h 113"/>
                <a:gd name="T16" fmla="*/ 108 w 114"/>
                <a:gd name="T17" fmla="*/ 57 h 113"/>
                <a:gd name="T18" fmla="*/ 57 w 114"/>
                <a:gd name="T19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7"/>
                  </a:cubicBezTo>
                  <a:cubicBezTo>
                    <a:pt x="114" y="25"/>
                    <a:pt x="88" y="0"/>
                    <a:pt x="57" y="0"/>
                  </a:cubicBezTo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7"/>
                    <a:pt x="57" y="107"/>
                  </a:cubicBezTo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5990828" y="2773364"/>
              <a:ext cx="247650" cy="242888"/>
            </a:xfrm>
            <a:custGeom>
              <a:avLst/>
              <a:gdLst>
                <a:gd name="T0" fmla="*/ 33 w 66"/>
                <a:gd name="T1" fmla="*/ 0 h 65"/>
                <a:gd name="T2" fmla="*/ 0 w 66"/>
                <a:gd name="T3" fmla="*/ 33 h 65"/>
                <a:gd name="T4" fmla="*/ 33 w 66"/>
                <a:gd name="T5" fmla="*/ 65 h 65"/>
                <a:gd name="T6" fmla="*/ 66 w 66"/>
                <a:gd name="T7" fmla="*/ 33 h 65"/>
                <a:gd name="T8" fmla="*/ 33 w 66"/>
                <a:gd name="T9" fmla="*/ 0 h 65"/>
                <a:gd name="T10" fmla="*/ 33 w 66"/>
                <a:gd name="T11" fmla="*/ 59 h 65"/>
                <a:gd name="T12" fmla="*/ 6 w 66"/>
                <a:gd name="T13" fmla="*/ 33 h 65"/>
                <a:gd name="T14" fmla="*/ 33 w 66"/>
                <a:gd name="T15" fmla="*/ 6 h 65"/>
                <a:gd name="T16" fmla="*/ 60 w 66"/>
                <a:gd name="T17" fmla="*/ 33 h 65"/>
                <a:gd name="T18" fmla="*/ 33 w 66"/>
                <a:gd name="T19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moveTo>
                    <a:pt x="33" y="59"/>
                  </a:moveTo>
                  <a:cubicBezTo>
                    <a:pt x="18" y="59"/>
                    <a:pt x="6" y="47"/>
                    <a:pt x="6" y="33"/>
                  </a:cubicBezTo>
                  <a:cubicBezTo>
                    <a:pt x="6" y="18"/>
                    <a:pt x="18" y="6"/>
                    <a:pt x="33" y="6"/>
                  </a:cubicBezTo>
                  <a:cubicBezTo>
                    <a:pt x="48" y="6"/>
                    <a:pt x="60" y="18"/>
                    <a:pt x="60" y="33"/>
                  </a:cubicBezTo>
                  <a:cubicBezTo>
                    <a:pt x="60" y="47"/>
                    <a:pt x="48" y="59"/>
                    <a:pt x="33" y="59"/>
                  </a:cubicBezTo>
                </a:path>
              </a:pathLst>
            </a:custGeom>
            <a:solidFill>
              <a:srgbClr val="0000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11397044" y="3791090"/>
            <a:ext cx="165128" cy="157457"/>
            <a:chOff x="4636693" y="2715764"/>
            <a:chExt cx="285437" cy="272177"/>
          </a:xfrm>
        </p:grpSpPr>
        <p:sp>
          <p:nvSpPr>
            <p:cNvPr id="130" name="Freeform 6"/>
            <p:cNvSpPr>
              <a:spLocks/>
            </p:cNvSpPr>
            <p:nvPr/>
          </p:nvSpPr>
          <p:spPr bwMode="auto">
            <a:xfrm flipH="1">
              <a:off x="4693638" y="2802630"/>
              <a:ext cx="20269" cy="53084"/>
            </a:xfrm>
            <a:custGeom>
              <a:avLst/>
              <a:gdLst>
                <a:gd name="T0" fmla="*/ 9 w 9"/>
                <a:gd name="T1" fmla="*/ 4 h 23"/>
                <a:gd name="T2" fmla="*/ 9 w 9"/>
                <a:gd name="T3" fmla="*/ 18 h 23"/>
                <a:gd name="T4" fmla="*/ 5 w 9"/>
                <a:gd name="T5" fmla="*/ 23 h 23"/>
                <a:gd name="T6" fmla="*/ 0 w 9"/>
                <a:gd name="T7" fmla="*/ 18 h 23"/>
                <a:gd name="T8" fmla="*/ 0 w 9"/>
                <a:gd name="T9" fmla="*/ 4 h 23"/>
                <a:gd name="T10" fmla="*/ 5 w 9"/>
                <a:gd name="T11" fmla="*/ 0 h 23"/>
                <a:gd name="T12" fmla="*/ 9 w 9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9" y="4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2" y="23"/>
                    <a:pt x="0" y="21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 flipH="1">
              <a:off x="4702325" y="2715764"/>
              <a:ext cx="219805" cy="60799"/>
            </a:xfrm>
            <a:custGeom>
              <a:avLst/>
              <a:gdLst>
                <a:gd name="T0" fmla="*/ 0 w 82"/>
                <a:gd name="T1" fmla="*/ 39 h 125"/>
                <a:gd name="T2" fmla="*/ 0 w 82"/>
                <a:gd name="T3" fmla="*/ 109 h 125"/>
                <a:gd name="T4" fmla="*/ 17 w 82"/>
                <a:gd name="T5" fmla="*/ 125 h 125"/>
                <a:gd name="T6" fmla="*/ 33 w 82"/>
                <a:gd name="T7" fmla="*/ 109 h 125"/>
                <a:gd name="T8" fmla="*/ 33 w 82"/>
                <a:gd name="T9" fmla="*/ 24 h 125"/>
                <a:gd name="T10" fmla="*/ 33 w 82"/>
                <a:gd name="T11" fmla="*/ 24 h 125"/>
                <a:gd name="T12" fmla="*/ 58 w 82"/>
                <a:gd name="T13" fmla="*/ 0 h 125"/>
                <a:gd name="T14" fmla="*/ 82 w 82"/>
                <a:gd name="T15" fmla="*/ 21 h 125"/>
                <a:gd name="connsiteX0" fmla="*/ 0 w 10000"/>
                <a:gd name="connsiteY0" fmla="*/ 3120 h 10164"/>
                <a:gd name="connsiteX1" fmla="*/ 0 w 10000"/>
                <a:gd name="connsiteY1" fmla="*/ 8720 h 10164"/>
                <a:gd name="connsiteX2" fmla="*/ 2073 w 10000"/>
                <a:gd name="connsiteY2" fmla="*/ 10000 h 10164"/>
                <a:gd name="connsiteX3" fmla="*/ 4024 w 10000"/>
                <a:gd name="connsiteY3" fmla="*/ 5150 h 10164"/>
                <a:gd name="connsiteX4" fmla="*/ 4024 w 10000"/>
                <a:gd name="connsiteY4" fmla="*/ 1920 h 10164"/>
                <a:gd name="connsiteX5" fmla="*/ 4024 w 10000"/>
                <a:gd name="connsiteY5" fmla="*/ 1920 h 10164"/>
                <a:gd name="connsiteX6" fmla="*/ 7073 w 10000"/>
                <a:gd name="connsiteY6" fmla="*/ 0 h 10164"/>
                <a:gd name="connsiteX7" fmla="*/ 10000 w 10000"/>
                <a:gd name="connsiteY7" fmla="*/ 1680 h 10164"/>
                <a:gd name="connsiteX0" fmla="*/ 182 w 10182"/>
                <a:gd name="connsiteY0" fmla="*/ 3120 h 10000"/>
                <a:gd name="connsiteX1" fmla="*/ 0 w 10182"/>
                <a:gd name="connsiteY1" fmla="*/ 5150 h 10000"/>
                <a:gd name="connsiteX2" fmla="*/ 2255 w 10182"/>
                <a:gd name="connsiteY2" fmla="*/ 10000 h 10000"/>
                <a:gd name="connsiteX3" fmla="*/ 4206 w 10182"/>
                <a:gd name="connsiteY3" fmla="*/ 5150 h 10000"/>
                <a:gd name="connsiteX4" fmla="*/ 4206 w 10182"/>
                <a:gd name="connsiteY4" fmla="*/ 1920 h 10000"/>
                <a:gd name="connsiteX5" fmla="*/ 4206 w 10182"/>
                <a:gd name="connsiteY5" fmla="*/ 1920 h 10000"/>
                <a:gd name="connsiteX6" fmla="*/ 7255 w 10182"/>
                <a:gd name="connsiteY6" fmla="*/ 0 h 10000"/>
                <a:gd name="connsiteX7" fmla="*/ 10182 w 10182"/>
                <a:gd name="connsiteY7" fmla="*/ 1680 h 10000"/>
                <a:gd name="connsiteX0" fmla="*/ 321 w 10321"/>
                <a:gd name="connsiteY0" fmla="*/ 3120 h 6906"/>
                <a:gd name="connsiteX1" fmla="*/ 139 w 10321"/>
                <a:gd name="connsiteY1" fmla="*/ 5150 h 6906"/>
                <a:gd name="connsiteX2" fmla="*/ 2576 w 10321"/>
                <a:gd name="connsiteY2" fmla="*/ 6906 h 6906"/>
                <a:gd name="connsiteX3" fmla="*/ 4345 w 10321"/>
                <a:gd name="connsiteY3" fmla="*/ 5150 h 6906"/>
                <a:gd name="connsiteX4" fmla="*/ 4345 w 10321"/>
                <a:gd name="connsiteY4" fmla="*/ 1920 h 6906"/>
                <a:gd name="connsiteX5" fmla="*/ 4345 w 10321"/>
                <a:gd name="connsiteY5" fmla="*/ 1920 h 6906"/>
                <a:gd name="connsiteX6" fmla="*/ 7394 w 10321"/>
                <a:gd name="connsiteY6" fmla="*/ 0 h 6906"/>
                <a:gd name="connsiteX7" fmla="*/ 10321 w 10321"/>
                <a:gd name="connsiteY7" fmla="*/ 1680 h 6906"/>
                <a:gd name="connsiteX0" fmla="*/ 225 w 9914"/>
                <a:gd name="connsiteY0" fmla="*/ 4518 h 9655"/>
                <a:gd name="connsiteX1" fmla="*/ 49 w 9914"/>
                <a:gd name="connsiteY1" fmla="*/ 7457 h 9655"/>
                <a:gd name="connsiteX2" fmla="*/ 1179 w 9914"/>
                <a:gd name="connsiteY2" fmla="*/ 9655 h 9655"/>
                <a:gd name="connsiteX3" fmla="*/ 4124 w 9914"/>
                <a:gd name="connsiteY3" fmla="*/ 7457 h 9655"/>
                <a:gd name="connsiteX4" fmla="*/ 4124 w 9914"/>
                <a:gd name="connsiteY4" fmla="*/ 2780 h 9655"/>
                <a:gd name="connsiteX5" fmla="*/ 4124 w 9914"/>
                <a:gd name="connsiteY5" fmla="*/ 2780 h 9655"/>
                <a:gd name="connsiteX6" fmla="*/ 7078 w 9914"/>
                <a:gd name="connsiteY6" fmla="*/ 0 h 9655"/>
                <a:gd name="connsiteX7" fmla="*/ 9914 w 9914"/>
                <a:gd name="connsiteY7" fmla="*/ 2433 h 9655"/>
                <a:gd name="connsiteX0" fmla="*/ 0 w 13854"/>
                <a:gd name="connsiteY0" fmla="*/ 2716 h 10000"/>
                <a:gd name="connsiteX1" fmla="*/ 3903 w 13854"/>
                <a:gd name="connsiteY1" fmla="*/ 7723 h 10000"/>
                <a:gd name="connsiteX2" fmla="*/ 5043 w 13854"/>
                <a:gd name="connsiteY2" fmla="*/ 10000 h 10000"/>
                <a:gd name="connsiteX3" fmla="*/ 8014 w 13854"/>
                <a:gd name="connsiteY3" fmla="*/ 7723 h 10000"/>
                <a:gd name="connsiteX4" fmla="*/ 8014 w 13854"/>
                <a:gd name="connsiteY4" fmla="*/ 2879 h 10000"/>
                <a:gd name="connsiteX5" fmla="*/ 8014 w 13854"/>
                <a:gd name="connsiteY5" fmla="*/ 2879 h 10000"/>
                <a:gd name="connsiteX6" fmla="*/ 10993 w 13854"/>
                <a:gd name="connsiteY6" fmla="*/ 0 h 10000"/>
                <a:gd name="connsiteX7" fmla="*/ 13854 w 13854"/>
                <a:gd name="connsiteY7" fmla="*/ 2520 h 10000"/>
                <a:gd name="connsiteX0" fmla="*/ 0 w 13854"/>
                <a:gd name="connsiteY0" fmla="*/ 2716 h 10040"/>
                <a:gd name="connsiteX1" fmla="*/ 3903 w 13854"/>
                <a:gd name="connsiteY1" fmla="*/ 5939 h 10040"/>
                <a:gd name="connsiteX2" fmla="*/ 5043 w 13854"/>
                <a:gd name="connsiteY2" fmla="*/ 10000 h 10040"/>
                <a:gd name="connsiteX3" fmla="*/ 8014 w 13854"/>
                <a:gd name="connsiteY3" fmla="*/ 7723 h 10040"/>
                <a:gd name="connsiteX4" fmla="*/ 8014 w 13854"/>
                <a:gd name="connsiteY4" fmla="*/ 2879 h 10040"/>
                <a:gd name="connsiteX5" fmla="*/ 8014 w 13854"/>
                <a:gd name="connsiteY5" fmla="*/ 2879 h 10040"/>
                <a:gd name="connsiteX6" fmla="*/ 10993 w 13854"/>
                <a:gd name="connsiteY6" fmla="*/ 0 h 10040"/>
                <a:gd name="connsiteX7" fmla="*/ 13854 w 13854"/>
                <a:gd name="connsiteY7" fmla="*/ 2520 h 10040"/>
                <a:gd name="connsiteX0" fmla="*/ 0 w 13854"/>
                <a:gd name="connsiteY0" fmla="*/ 2716 h 8854"/>
                <a:gd name="connsiteX1" fmla="*/ 3903 w 13854"/>
                <a:gd name="connsiteY1" fmla="*/ 5939 h 8854"/>
                <a:gd name="connsiteX2" fmla="*/ 5220 w 13854"/>
                <a:gd name="connsiteY2" fmla="*/ 8751 h 8854"/>
                <a:gd name="connsiteX3" fmla="*/ 8014 w 13854"/>
                <a:gd name="connsiteY3" fmla="*/ 7723 h 8854"/>
                <a:gd name="connsiteX4" fmla="*/ 8014 w 13854"/>
                <a:gd name="connsiteY4" fmla="*/ 2879 h 8854"/>
                <a:gd name="connsiteX5" fmla="*/ 8014 w 13854"/>
                <a:gd name="connsiteY5" fmla="*/ 2879 h 8854"/>
                <a:gd name="connsiteX6" fmla="*/ 10993 w 13854"/>
                <a:gd name="connsiteY6" fmla="*/ 0 h 8854"/>
                <a:gd name="connsiteX7" fmla="*/ 13854 w 13854"/>
                <a:gd name="connsiteY7" fmla="*/ 2520 h 8854"/>
                <a:gd name="connsiteX0" fmla="*/ 0 w 10384"/>
                <a:gd name="connsiteY0" fmla="*/ 3471 h 10000"/>
                <a:gd name="connsiteX1" fmla="*/ 3201 w 10384"/>
                <a:gd name="connsiteY1" fmla="*/ 6708 h 10000"/>
                <a:gd name="connsiteX2" fmla="*/ 4152 w 10384"/>
                <a:gd name="connsiteY2" fmla="*/ 9884 h 10000"/>
                <a:gd name="connsiteX3" fmla="*/ 6169 w 10384"/>
                <a:gd name="connsiteY3" fmla="*/ 8723 h 10000"/>
                <a:gd name="connsiteX4" fmla="*/ 6169 w 10384"/>
                <a:gd name="connsiteY4" fmla="*/ 3252 h 10000"/>
                <a:gd name="connsiteX5" fmla="*/ 6169 w 10384"/>
                <a:gd name="connsiteY5" fmla="*/ 3252 h 10000"/>
                <a:gd name="connsiteX6" fmla="*/ 8319 w 10384"/>
                <a:gd name="connsiteY6" fmla="*/ 0 h 10000"/>
                <a:gd name="connsiteX7" fmla="*/ 10384 w 10384"/>
                <a:gd name="connsiteY7" fmla="*/ 2846 h 10000"/>
                <a:gd name="connsiteX0" fmla="*/ 0 w 10384"/>
                <a:gd name="connsiteY0" fmla="*/ 3471 h 10127"/>
                <a:gd name="connsiteX1" fmla="*/ 2817 w 10384"/>
                <a:gd name="connsiteY1" fmla="*/ 4894 h 10127"/>
                <a:gd name="connsiteX2" fmla="*/ 4152 w 10384"/>
                <a:gd name="connsiteY2" fmla="*/ 9884 h 10127"/>
                <a:gd name="connsiteX3" fmla="*/ 6169 w 10384"/>
                <a:gd name="connsiteY3" fmla="*/ 8723 h 10127"/>
                <a:gd name="connsiteX4" fmla="*/ 6169 w 10384"/>
                <a:gd name="connsiteY4" fmla="*/ 3252 h 10127"/>
                <a:gd name="connsiteX5" fmla="*/ 6169 w 10384"/>
                <a:gd name="connsiteY5" fmla="*/ 3252 h 10127"/>
                <a:gd name="connsiteX6" fmla="*/ 8319 w 10384"/>
                <a:gd name="connsiteY6" fmla="*/ 0 h 10127"/>
                <a:gd name="connsiteX7" fmla="*/ 10384 w 10384"/>
                <a:gd name="connsiteY7" fmla="*/ 2846 h 10127"/>
                <a:gd name="connsiteX0" fmla="*/ 0 w 10384"/>
                <a:gd name="connsiteY0" fmla="*/ 3471 h 9798"/>
                <a:gd name="connsiteX1" fmla="*/ 2817 w 10384"/>
                <a:gd name="connsiteY1" fmla="*/ 4894 h 9798"/>
                <a:gd name="connsiteX2" fmla="*/ 2487 w 10384"/>
                <a:gd name="connsiteY2" fmla="*/ 9481 h 9798"/>
                <a:gd name="connsiteX3" fmla="*/ 6169 w 10384"/>
                <a:gd name="connsiteY3" fmla="*/ 8723 h 9798"/>
                <a:gd name="connsiteX4" fmla="*/ 6169 w 10384"/>
                <a:gd name="connsiteY4" fmla="*/ 3252 h 9798"/>
                <a:gd name="connsiteX5" fmla="*/ 6169 w 10384"/>
                <a:gd name="connsiteY5" fmla="*/ 3252 h 9798"/>
                <a:gd name="connsiteX6" fmla="*/ 8319 w 10384"/>
                <a:gd name="connsiteY6" fmla="*/ 0 h 9798"/>
                <a:gd name="connsiteX7" fmla="*/ 10384 w 10384"/>
                <a:gd name="connsiteY7" fmla="*/ 2846 h 9798"/>
                <a:gd name="connsiteX0" fmla="*/ 0 w 10000"/>
                <a:gd name="connsiteY0" fmla="*/ 3543 h 9783"/>
                <a:gd name="connsiteX1" fmla="*/ 2713 w 10000"/>
                <a:gd name="connsiteY1" fmla="*/ 4995 h 9783"/>
                <a:gd name="connsiteX2" fmla="*/ 2395 w 10000"/>
                <a:gd name="connsiteY2" fmla="*/ 9676 h 9783"/>
                <a:gd name="connsiteX3" fmla="*/ 5201 w 10000"/>
                <a:gd name="connsiteY3" fmla="*/ 7875 h 9783"/>
                <a:gd name="connsiteX4" fmla="*/ 5941 w 10000"/>
                <a:gd name="connsiteY4" fmla="*/ 3319 h 9783"/>
                <a:gd name="connsiteX5" fmla="*/ 5941 w 10000"/>
                <a:gd name="connsiteY5" fmla="*/ 3319 h 9783"/>
                <a:gd name="connsiteX6" fmla="*/ 8011 w 10000"/>
                <a:gd name="connsiteY6" fmla="*/ 0 h 9783"/>
                <a:gd name="connsiteX7" fmla="*/ 10000 w 10000"/>
                <a:gd name="connsiteY7" fmla="*/ 2905 h 9783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5941 w 10000"/>
                <a:gd name="connsiteY6" fmla="*/ 3393 h 10014"/>
                <a:gd name="connsiteX7" fmla="*/ 8011 w 10000"/>
                <a:gd name="connsiteY7" fmla="*/ 0 h 10014"/>
                <a:gd name="connsiteX8" fmla="*/ 10000 w 10000"/>
                <a:gd name="connsiteY8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7904"/>
                <a:gd name="connsiteY0" fmla="*/ 5106 h 10015"/>
                <a:gd name="connsiteX1" fmla="*/ 299 w 7904"/>
                <a:gd name="connsiteY1" fmla="*/ 9891 h 10015"/>
                <a:gd name="connsiteX2" fmla="*/ 3105 w 7904"/>
                <a:gd name="connsiteY2" fmla="*/ 8050 h 10015"/>
                <a:gd name="connsiteX3" fmla="*/ 1779 w 7904"/>
                <a:gd name="connsiteY3" fmla="*/ 2118 h 10015"/>
                <a:gd name="connsiteX4" fmla="*/ 3845 w 7904"/>
                <a:gd name="connsiteY4" fmla="*/ 3393 h 10015"/>
                <a:gd name="connsiteX5" fmla="*/ 5915 w 7904"/>
                <a:gd name="connsiteY5" fmla="*/ 0 h 10015"/>
                <a:gd name="connsiteX6" fmla="*/ 7904 w 7904"/>
                <a:gd name="connsiteY6" fmla="*/ 2969 h 10015"/>
                <a:gd name="connsiteX0" fmla="*/ 0 w 9622"/>
                <a:gd name="connsiteY0" fmla="*/ 9876 h 9999"/>
                <a:gd name="connsiteX1" fmla="*/ 3550 w 9622"/>
                <a:gd name="connsiteY1" fmla="*/ 8038 h 9999"/>
                <a:gd name="connsiteX2" fmla="*/ 1873 w 9622"/>
                <a:gd name="connsiteY2" fmla="*/ 2115 h 9999"/>
                <a:gd name="connsiteX3" fmla="*/ 4487 w 9622"/>
                <a:gd name="connsiteY3" fmla="*/ 3388 h 9999"/>
                <a:gd name="connsiteX4" fmla="*/ 7106 w 9622"/>
                <a:gd name="connsiteY4" fmla="*/ 0 h 9999"/>
                <a:gd name="connsiteX5" fmla="*/ 9622 w 9622"/>
                <a:gd name="connsiteY5" fmla="*/ 2965 h 9999"/>
                <a:gd name="connsiteX0" fmla="*/ 1987 w 8298"/>
                <a:gd name="connsiteY0" fmla="*/ 8039 h 8039"/>
                <a:gd name="connsiteX1" fmla="*/ 245 w 8298"/>
                <a:gd name="connsiteY1" fmla="*/ 2115 h 8039"/>
                <a:gd name="connsiteX2" fmla="*/ 2961 w 8298"/>
                <a:gd name="connsiteY2" fmla="*/ 3388 h 8039"/>
                <a:gd name="connsiteX3" fmla="*/ 5683 w 8298"/>
                <a:gd name="connsiteY3" fmla="*/ 0 h 8039"/>
                <a:gd name="connsiteX4" fmla="*/ 8298 w 8298"/>
                <a:gd name="connsiteY4" fmla="*/ 2965 h 8039"/>
                <a:gd name="connsiteX0" fmla="*/ 0 w 9705"/>
                <a:gd name="connsiteY0" fmla="*/ 2631 h 4274"/>
                <a:gd name="connsiteX1" fmla="*/ 3273 w 9705"/>
                <a:gd name="connsiteY1" fmla="*/ 4214 h 4274"/>
                <a:gd name="connsiteX2" fmla="*/ 6554 w 9705"/>
                <a:gd name="connsiteY2" fmla="*/ 0 h 4274"/>
                <a:gd name="connsiteX3" fmla="*/ 9705 w 9705"/>
                <a:gd name="connsiteY3" fmla="*/ 3688 h 4274"/>
                <a:gd name="connsiteX0" fmla="*/ 0 w 13021"/>
                <a:gd name="connsiteY0" fmla="*/ 4934 h 9890"/>
                <a:gd name="connsiteX1" fmla="*/ 6393 w 13021"/>
                <a:gd name="connsiteY1" fmla="*/ 9860 h 9890"/>
                <a:gd name="connsiteX2" fmla="*/ 9774 w 13021"/>
                <a:gd name="connsiteY2" fmla="*/ 0 h 9890"/>
                <a:gd name="connsiteX3" fmla="*/ 13021 w 13021"/>
                <a:gd name="connsiteY3" fmla="*/ 8629 h 9890"/>
                <a:gd name="connsiteX0" fmla="*/ 0 w 10000"/>
                <a:gd name="connsiteY0" fmla="*/ 4989 h 10268"/>
                <a:gd name="connsiteX1" fmla="*/ 4910 w 10000"/>
                <a:gd name="connsiteY1" fmla="*/ 9970 h 10268"/>
                <a:gd name="connsiteX2" fmla="*/ 7506 w 10000"/>
                <a:gd name="connsiteY2" fmla="*/ 0 h 10268"/>
                <a:gd name="connsiteX3" fmla="*/ 10000 w 10000"/>
                <a:gd name="connsiteY3" fmla="*/ 8725 h 10268"/>
                <a:gd name="connsiteX0" fmla="*/ 0 w 10000"/>
                <a:gd name="connsiteY0" fmla="*/ 4989 h 10129"/>
                <a:gd name="connsiteX1" fmla="*/ 4910 w 10000"/>
                <a:gd name="connsiteY1" fmla="*/ 9970 h 10129"/>
                <a:gd name="connsiteX2" fmla="*/ 7506 w 10000"/>
                <a:gd name="connsiteY2" fmla="*/ 0 h 10129"/>
                <a:gd name="connsiteX3" fmla="*/ 10000 w 10000"/>
                <a:gd name="connsiteY3" fmla="*/ 8725 h 10129"/>
                <a:gd name="connsiteX0" fmla="*/ 0 w 10000"/>
                <a:gd name="connsiteY0" fmla="*/ 4989 h 11052"/>
                <a:gd name="connsiteX1" fmla="*/ 4910 w 10000"/>
                <a:gd name="connsiteY1" fmla="*/ 9970 h 11052"/>
                <a:gd name="connsiteX2" fmla="*/ 7506 w 10000"/>
                <a:gd name="connsiteY2" fmla="*/ 0 h 11052"/>
                <a:gd name="connsiteX3" fmla="*/ 10000 w 10000"/>
                <a:gd name="connsiteY3" fmla="*/ 8725 h 1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052">
                  <a:moveTo>
                    <a:pt x="0" y="4989"/>
                  </a:moveTo>
                  <a:cubicBezTo>
                    <a:pt x="463" y="8270"/>
                    <a:pt x="3040" y="13273"/>
                    <a:pt x="4910" y="9970"/>
                  </a:cubicBezTo>
                  <a:cubicBezTo>
                    <a:pt x="5650" y="8663"/>
                    <a:pt x="6053" y="0"/>
                    <a:pt x="7506" y="0"/>
                  </a:cubicBezTo>
                  <a:cubicBezTo>
                    <a:pt x="8755" y="0"/>
                    <a:pt x="9792" y="3740"/>
                    <a:pt x="10000" y="8725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 flipH="1">
              <a:off x="4636693" y="2765954"/>
              <a:ext cx="134158" cy="221987"/>
            </a:xfrm>
            <a:custGeom>
              <a:avLst/>
              <a:gdLst>
                <a:gd name="T0" fmla="*/ 59 w 59"/>
                <a:gd name="T1" fmla="*/ 67 h 97"/>
                <a:gd name="T2" fmla="*/ 30 w 59"/>
                <a:gd name="T3" fmla="*/ 97 h 97"/>
                <a:gd name="T4" fmla="*/ 0 w 59"/>
                <a:gd name="T5" fmla="*/ 67 h 97"/>
                <a:gd name="T6" fmla="*/ 0 w 59"/>
                <a:gd name="T7" fmla="*/ 29 h 97"/>
                <a:gd name="T8" fmla="*/ 30 w 59"/>
                <a:gd name="T9" fmla="*/ 0 h 97"/>
                <a:gd name="T10" fmla="*/ 59 w 59"/>
                <a:gd name="T11" fmla="*/ 29 h 97"/>
                <a:gd name="T12" fmla="*/ 59 w 59"/>
                <a:gd name="T1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7">
                  <a:moveTo>
                    <a:pt x="59" y="67"/>
                  </a:moveTo>
                  <a:cubicBezTo>
                    <a:pt x="59" y="84"/>
                    <a:pt x="46" y="97"/>
                    <a:pt x="30" y="97"/>
                  </a:cubicBezTo>
                  <a:cubicBezTo>
                    <a:pt x="13" y="97"/>
                    <a:pt x="0" y="84"/>
                    <a:pt x="0" y="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lnTo>
                    <a:pt x="59" y="67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11397044" y="4072643"/>
            <a:ext cx="165128" cy="157457"/>
            <a:chOff x="4636693" y="2715764"/>
            <a:chExt cx="285437" cy="272177"/>
          </a:xfrm>
        </p:grpSpPr>
        <p:sp>
          <p:nvSpPr>
            <p:cNvPr id="134" name="Freeform 6"/>
            <p:cNvSpPr>
              <a:spLocks/>
            </p:cNvSpPr>
            <p:nvPr/>
          </p:nvSpPr>
          <p:spPr bwMode="auto">
            <a:xfrm flipH="1">
              <a:off x="4693638" y="2802630"/>
              <a:ext cx="20269" cy="53084"/>
            </a:xfrm>
            <a:custGeom>
              <a:avLst/>
              <a:gdLst>
                <a:gd name="T0" fmla="*/ 9 w 9"/>
                <a:gd name="T1" fmla="*/ 4 h 23"/>
                <a:gd name="T2" fmla="*/ 9 w 9"/>
                <a:gd name="T3" fmla="*/ 18 h 23"/>
                <a:gd name="T4" fmla="*/ 5 w 9"/>
                <a:gd name="T5" fmla="*/ 23 h 23"/>
                <a:gd name="T6" fmla="*/ 0 w 9"/>
                <a:gd name="T7" fmla="*/ 18 h 23"/>
                <a:gd name="T8" fmla="*/ 0 w 9"/>
                <a:gd name="T9" fmla="*/ 4 h 23"/>
                <a:gd name="T10" fmla="*/ 5 w 9"/>
                <a:gd name="T11" fmla="*/ 0 h 23"/>
                <a:gd name="T12" fmla="*/ 9 w 9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9" y="4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2" y="23"/>
                    <a:pt x="0" y="21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 flipH="1">
              <a:off x="4702325" y="2715764"/>
              <a:ext cx="219805" cy="60799"/>
            </a:xfrm>
            <a:custGeom>
              <a:avLst/>
              <a:gdLst>
                <a:gd name="T0" fmla="*/ 0 w 82"/>
                <a:gd name="T1" fmla="*/ 39 h 125"/>
                <a:gd name="T2" fmla="*/ 0 w 82"/>
                <a:gd name="T3" fmla="*/ 109 h 125"/>
                <a:gd name="T4" fmla="*/ 17 w 82"/>
                <a:gd name="T5" fmla="*/ 125 h 125"/>
                <a:gd name="T6" fmla="*/ 33 w 82"/>
                <a:gd name="T7" fmla="*/ 109 h 125"/>
                <a:gd name="T8" fmla="*/ 33 w 82"/>
                <a:gd name="T9" fmla="*/ 24 h 125"/>
                <a:gd name="T10" fmla="*/ 33 w 82"/>
                <a:gd name="T11" fmla="*/ 24 h 125"/>
                <a:gd name="T12" fmla="*/ 58 w 82"/>
                <a:gd name="T13" fmla="*/ 0 h 125"/>
                <a:gd name="T14" fmla="*/ 82 w 82"/>
                <a:gd name="T15" fmla="*/ 21 h 125"/>
                <a:gd name="connsiteX0" fmla="*/ 0 w 10000"/>
                <a:gd name="connsiteY0" fmla="*/ 3120 h 10164"/>
                <a:gd name="connsiteX1" fmla="*/ 0 w 10000"/>
                <a:gd name="connsiteY1" fmla="*/ 8720 h 10164"/>
                <a:gd name="connsiteX2" fmla="*/ 2073 w 10000"/>
                <a:gd name="connsiteY2" fmla="*/ 10000 h 10164"/>
                <a:gd name="connsiteX3" fmla="*/ 4024 w 10000"/>
                <a:gd name="connsiteY3" fmla="*/ 5150 h 10164"/>
                <a:gd name="connsiteX4" fmla="*/ 4024 w 10000"/>
                <a:gd name="connsiteY4" fmla="*/ 1920 h 10164"/>
                <a:gd name="connsiteX5" fmla="*/ 4024 w 10000"/>
                <a:gd name="connsiteY5" fmla="*/ 1920 h 10164"/>
                <a:gd name="connsiteX6" fmla="*/ 7073 w 10000"/>
                <a:gd name="connsiteY6" fmla="*/ 0 h 10164"/>
                <a:gd name="connsiteX7" fmla="*/ 10000 w 10000"/>
                <a:gd name="connsiteY7" fmla="*/ 1680 h 10164"/>
                <a:gd name="connsiteX0" fmla="*/ 182 w 10182"/>
                <a:gd name="connsiteY0" fmla="*/ 3120 h 10000"/>
                <a:gd name="connsiteX1" fmla="*/ 0 w 10182"/>
                <a:gd name="connsiteY1" fmla="*/ 5150 h 10000"/>
                <a:gd name="connsiteX2" fmla="*/ 2255 w 10182"/>
                <a:gd name="connsiteY2" fmla="*/ 10000 h 10000"/>
                <a:gd name="connsiteX3" fmla="*/ 4206 w 10182"/>
                <a:gd name="connsiteY3" fmla="*/ 5150 h 10000"/>
                <a:gd name="connsiteX4" fmla="*/ 4206 w 10182"/>
                <a:gd name="connsiteY4" fmla="*/ 1920 h 10000"/>
                <a:gd name="connsiteX5" fmla="*/ 4206 w 10182"/>
                <a:gd name="connsiteY5" fmla="*/ 1920 h 10000"/>
                <a:gd name="connsiteX6" fmla="*/ 7255 w 10182"/>
                <a:gd name="connsiteY6" fmla="*/ 0 h 10000"/>
                <a:gd name="connsiteX7" fmla="*/ 10182 w 10182"/>
                <a:gd name="connsiteY7" fmla="*/ 1680 h 10000"/>
                <a:gd name="connsiteX0" fmla="*/ 321 w 10321"/>
                <a:gd name="connsiteY0" fmla="*/ 3120 h 6906"/>
                <a:gd name="connsiteX1" fmla="*/ 139 w 10321"/>
                <a:gd name="connsiteY1" fmla="*/ 5150 h 6906"/>
                <a:gd name="connsiteX2" fmla="*/ 2576 w 10321"/>
                <a:gd name="connsiteY2" fmla="*/ 6906 h 6906"/>
                <a:gd name="connsiteX3" fmla="*/ 4345 w 10321"/>
                <a:gd name="connsiteY3" fmla="*/ 5150 h 6906"/>
                <a:gd name="connsiteX4" fmla="*/ 4345 w 10321"/>
                <a:gd name="connsiteY4" fmla="*/ 1920 h 6906"/>
                <a:gd name="connsiteX5" fmla="*/ 4345 w 10321"/>
                <a:gd name="connsiteY5" fmla="*/ 1920 h 6906"/>
                <a:gd name="connsiteX6" fmla="*/ 7394 w 10321"/>
                <a:gd name="connsiteY6" fmla="*/ 0 h 6906"/>
                <a:gd name="connsiteX7" fmla="*/ 10321 w 10321"/>
                <a:gd name="connsiteY7" fmla="*/ 1680 h 6906"/>
                <a:gd name="connsiteX0" fmla="*/ 225 w 9914"/>
                <a:gd name="connsiteY0" fmla="*/ 4518 h 9655"/>
                <a:gd name="connsiteX1" fmla="*/ 49 w 9914"/>
                <a:gd name="connsiteY1" fmla="*/ 7457 h 9655"/>
                <a:gd name="connsiteX2" fmla="*/ 1179 w 9914"/>
                <a:gd name="connsiteY2" fmla="*/ 9655 h 9655"/>
                <a:gd name="connsiteX3" fmla="*/ 4124 w 9914"/>
                <a:gd name="connsiteY3" fmla="*/ 7457 h 9655"/>
                <a:gd name="connsiteX4" fmla="*/ 4124 w 9914"/>
                <a:gd name="connsiteY4" fmla="*/ 2780 h 9655"/>
                <a:gd name="connsiteX5" fmla="*/ 4124 w 9914"/>
                <a:gd name="connsiteY5" fmla="*/ 2780 h 9655"/>
                <a:gd name="connsiteX6" fmla="*/ 7078 w 9914"/>
                <a:gd name="connsiteY6" fmla="*/ 0 h 9655"/>
                <a:gd name="connsiteX7" fmla="*/ 9914 w 9914"/>
                <a:gd name="connsiteY7" fmla="*/ 2433 h 9655"/>
                <a:gd name="connsiteX0" fmla="*/ 0 w 13854"/>
                <a:gd name="connsiteY0" fmla="*/ 2716 h 10000"/>
                <a:gd name="connsiteX1" fmla="*/ 3903 w 13854"/>
                <a:gd name="connsiteY1" fmla="*/ 7723 h 10000"/>
                <a:gd name="connsiteX2" fmla="*/ 5043 w 13854"/>
                <a:gd name="connsiteY2" fmla="*/ 10000 h 10000"/>
                <a:gd name="connsiteX3" fmla="*/ 8014 w 13854"/>
                <a:gd name="connsiteY3" fmla="*/ 7723 h 10000"/>
                <a:gd name="connsiteX4" fmla="*/ 8014 w 13854"/>
                <a:gd name="connsiteY4" fmla="*/ 2879 h 10000"/>
                <a:gd name="connsiteX5" fmla="*/ 8014 w 13854"/>
                <a:gd name="connsiteY5" fmla="*/ 2879 h 10000"/>
                <a:gd name="connsiteX6" fmla="*/ 10993 w 13854"/>
                <a:gd name="connsiteY6" fmla="*/ 0 h 10000"/>
                <a:gd name="connsiteX7" fmla="*/ 13854 w 13854"/>
                <a:gd name="connsiteY7" fmla="*/ 2520 h 10000"/>
                <a:gd name="connsiteX0" fmla="*/ 0 w 13854"/>
                <a:gd name="connsiteY0" fmla="*/ 2716 h 10040"/>
                <a:gd name="connsiteX1" fmla="*/ 3903 w 13854"/>
                <a:gd name="connsiteY1" fmla="*/ 5939 h 10040"/>
                <a:gd name="connsiteX2" fmla="*/ 5043 w 13854"/>
                <a:gd name="connsiteY2" fmla="*/ 10000 h 10040"/>
                <a:gd name="connsiteX3" fmla="*/ 8014 w 13854"/>
                <a:gd name="connsiteY3" fmla="*/ 7723 h 10040"/>
                <a:gd name="connsiteX4" fmla="*/ 8014 w 13854"/>
                <a:gd name="connsiteY4" fmla="*/ 2879 h 10040"/>
                <a:gd name="connsiteX5" fmla="*/ 8014 w 13854"/>
                <a:gd name="connsiteY5" fmla="*/ 2879 h 10040"/>
                <a:gd name="connsiteX6" fmla="*/ 10993 w 13854"/>
                <a:gd name="connsiteY6" fmla="*/ 0 h 10040"/>
                <a:gd name="connsiteX7" fmla="*/ 13854 w 13854"/>
                <a:gd name="connsiteY7" fmla="*/ 2520 h 10040"/>
                <a:gd name="connsiteX0" fmla="*/ 0 w 13854"/>
                <a:gd name="connsiteY0" fmla="*/ 2716 h 8854"/>
                <a:gd name="connsiteX1" fmla="*/ 3903 w 13854"/>
                <a:gd name="connsiteY1" fmla="*/ 5939 h 8854"/>
                <a:gd name="connsiteX2" fmla="*/ 5220 w 13854"/>
                <a:gd name="connsiteY2" fmla="*/ 8751 h 8854"/>
                <a:gd name="connsiteX3" fmla="*/ 8014 w 13854"/>
                <a:gd name="connsiteY3" fmla="*/ 7723 h 8854"/>
                <a:gd name="connsiteX4" fmla="*/ 8014 w 13854"/>
                <a:gd name="connsiteY4" fmla="*/ 2879 h 8854"/>
                <a:gd name="connsiteX5" fmla="*/ 8014 w 13854"/>
                <a:gd name="connsiteY5" fmla="*/ 2879 h 8854"/>
                <a:gd name="connsiteX6" fmla="*/ 10993 w 13854"/>
                <a:gd name="connsiteY6" fmla="*/ 0 h 8854"/>
                <a:gd name="connsiteX7" fmla="*/ 13854 w 13854"/>
                <a:gd name="connsiteY7" fmla="*/ 2520 h 8854"/>
                <a:gd name="connsiteX0" fmla="*/ 0 w 10384"/>
                <a:gd name="connsiteY0" fmla="*/ 3471 h 10000"/>
                <a:gd name="connsiteX1" fmla="*/ 3201 w 10384"/>
                <a:gd name="connsiteY1" fmla="*/ 6708 h 10000"/>
                <a:gd name="connsiteX2" fmla="*/ 4152 w 10384"/>
                <a:gd name="connsiteY2" fmla="*/ 9884 h 10000"/>
                <a:gd name="connsiteX3" fmla="*/ 6169 w 10384"/>
                <a:gd name="connsiteY3" fmla="*/ 8723 h 10000"/>
                <a:gd name="connsiteX4" fmla="*/ 6169 w 10384"/>
                <a:gd name="connsiteY4" fmla="*/ 3252 h 10000"/>
                <a:gd name="connsiteX5" fmla="*/ 6169 w 10384"/>
                <a:gd name="connsiteY5" fmla="*/ 3252 h 10000"/>
                <a:gd name="connsiteX6" fmla="*/ 8319 w 10384"/>
                <a:gd name="connsiteY6" fmla="*/ 0 h 10000"/>
                <a:gd name="connsiteX7" fmla="*/ 10384 w 10384"/>
                <a:gd name="connsiteY7" fmla="*/ 2846 h 10000"/>
                <a:gd name="connsiteX0" fmla="*/ 0 w 10384"/>
                <a:gd name="connsiteY0" fmla="*/ 3471 h 10127"/>
                <a:gd name="connsiteX1" fmla="*/ 2817 w 10384"/>
                <a:gd name="connsiteY1" fmla="*/ 4894 h 10127"/>
                <a:gd name="connsiteX2" fmla="*/ 4152 w 10384"/>
                <a:gd name="connsiteY2" fmla="*/ 9884 h 10127"/>
                <a:gd name="connsiteX3" fmla="*/ 6169 w 10384"/>
                <a:gd name="connsiteY3" fmla="*/ 8723 h 10127"/>
                <a:gd name="connsiteX4" fmla="*/ 6169 w 10384"/>
                <a:gd name="connsiteY4" fmla="*/ 3252 h 10127"/>
                <a:gd name="connsiteX5" fmla="*/ 6169 w 10384"/>
                <a:gd name="connsiteY5" fmla="*/ 3252 h 10127"/>
                <a:gd name="connsiteX6" fmla="*/ 8319 w 10384"/>
                <a:gd name="connsiteY6" fmla="*/ 0 h 10127"/>
                <a:gd name="connsiteX7" fmla="*/ 10384 w 10384"/>
                <a:gd name="connsiteY7" fmla="*/ 2846 h 10127"/>
                <a:gd name="connsiteX0" fmla="*/ 0 w 10384"/>
                <a:gd name="connsiteY0" fmla="*/ 3471 h 9798"/>
                <a:gd name="connsiteX1" fmla="*/ 2817 w 10384"/>
                <a:gd name="connsiteY1" fmla="*/ 4894 h 9798"/>
                <a:gd name="connsiteX2" fmla="*/ 2487 w 10384"/>
                <a:gd name="connsiteY2" fmla="*/ 9481 h 9798"/>
                <a:gd name="connsiteX3" fmla="*/ 6169 w 10384"/>
                <a:gd name="connsiteY3" fmla="*/ 8723 h 9798"/>
                <a:gd name="connsiteX4" fmla="*/ 6169 w 10384"/>
                <a:gd name="connsiteY4" fmla="*/ 3252 h 9798"/>
                <a:gd name="connsiteX5" fmla="*/ 6169 w 10384"/>
                <a:gd name="connsiteY5" fmla="*/ 3252 h 9798"/>
                <a:gd name="connsiteX6" fmla="*/ 8319 w 10384"/>
                <a:gd name="connsiteY6" fmla="*/ 0 h 9798"/>
                <a:gd name="connsiteX7" fmla="*/ 10384 w 10384"/>
                <a:gd name="connsiteY7" fmla="*/ 2846 h 9798"/>
                <a:gd name="connsiteX0" fmla="*/ 0 w 10000"/>
                <a:gd name="connsiteY0" fmla="*/ 3543 h 9783"/>
                <a:gd name="connsiteX1" fmla="*/ 2713 w 10000"/>
                <a:gd name="connsiteY1" fmla="*/ 4995 h 9783"/>
                <a:gd name="connsiteX2" fmla="*/ 2395 w 10000"/>
                <a:gd name="connsiteY2" fmla="*/ 9676 h 9783"/>
                <a:gd name="connsiteX3" fmla="*/ 5201 w 10000"/>
                <a:gd name="connsiteY3" fmla="*/ 7875 h 9783"/>
                <a:gd name="connsiteX4" fmla="*/ 5941 w 10000"/>
                <a:gd name="connsiteY4" fmla="*/ 3319 h 9783"/>
                <a:gd name="connsiteX5" fmla="*/ 5941 w 10000"/>
                <a:gd name="connsiteY5" fmla="*/ 3319 h 9783"/>
                <a:gd name="connsiteX6" fmla="*/ 8011 w 10000"/>
                <a:gd name="connsiteY6" fmla="*/ 0 h 9783"/>
                <a:gd name="connsiteX7" fmla="*/ 10000 w 10000"/>
                <a:gd name="connsiteY7" fmla="*/ 2905 h 9783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5941 w 10000"/>
                <a:gd name="connsiteY6" fmla="*/ 3393 h 10014"/>
                <a:gd name="connsiteX7" fmla="*/ 8011 w 10000"/>
                <a:gd name="connsiteY7" fmla="*/ 0 h 10014"/>
                <a:gd name="connsiteX8" fmla="*/ 10000 w 10000"/>
                <a:gd name="connsiteY8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4492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4"/>
                <a:gd name="connsiteX1" fmla="*/ 2713 w 10000"/>
                <a:gd name="connsiteY1" fmla="*/ 5106 h 10014"/>
                <a:gd name="connsiteX2" fmla="*/ 2395 w 10000"/>
                <a:gd name="connsiteY2" fmla="*/ 9891 h 10014"/>
                <a:gd name="connsiteX3" fmla="*/ 5201 w 10000"/>
                <a:gd name="connsiteY3" fmla="*/ 8050 h 10014"/>
                <a:gd name="connsiteX4" fmla="*/ 3875 w 10000"/>
                <a:gd name="connsiteY4" fmla="*/ 2118 h 10014"/>
                <a:gd name="connsiteX5" fmla="*/ 5941 w 10000"/>
                <a:gd name="connsiteY5" fmla="*/ 3393 h 10014"/>
                <a:gd name="connsiteX6" fmla="*/ 8011 w 10000"/>
                <a:gd name="connsiteY6" fmla="*/ 0 h 10014"/>
                <a:gd name="connsiteX7" fmla="*/ 10000 w 10000"/>
                <a:gd name="connsiteY7" fmla="*/ 2969 h 10014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10000"/>
                <a:gd name="connsiteY0" fmla="*/ 3622 h 10015"/>
                <a:gd name="connsiteX1" fmla="*/ 2096 w 10000"/>
                <a:gd name="connsiteY1" fmla="*/ 5106 h 10015"/>
                <a:gd name="connsiteX2" fmla="*/ 2395 w 10000"/>
                <a:gd name="connsiteY2" fmla="*/ 9891 h 10015"/>
                <a:gd name="connsiteX3" fmla="*/ 5201 w 10000"/>
                <a:gd name="connsiteY3" fmla="*/ 8050 h 10015"/>
                <a:gd name="connsiteX4" fmla="*/ 3875 w 10000"/>
                <a:gd name="connsiteY4" fmla="*/ 2118 h 10015"/>
                <a:gd name="connsiteX5" fmla="*/ 5941 w 10000"/>
                <a:gd name="connsiteY5" fmla="*/ 3393 h 10015"/>
                <a:gd name="connsiteX6" fmla="*/ 8011 w 10000"/>
                <a:gd name="connsiteY6" fmla="*/ 0 h 10015"/>
                <a:gd name="connsiteX7" fmla="*/ 10000 w 10000"/>
                <a:gd name="connsiteY7" fmla="*/ 2969 h 10015"/>
                <a:gd name="connsiteX0" fmla="*/ 0 w 7904"/>
                <a:gd name="connsiteY0" fmla="*/ 5106 h 10015"/>
                <a:gd name="connsiteX1" fmla="*/ 299 w 7904"/>
                <a:gd name="connsiteY1" fmla="*/ 9891 h 10015"/>
                <a:gd name="connsiteX2" fmla="*/ 3105 w 7904"/>
                <a:gd name="connsiteY2" fmla="*/ 8050 h 10015"/>
                <a:gd name="connsiteX3" fmla="*/ 1779 w 7904"/>
                <a:gd name="connsiteY3" fmla="*/ 2118 h 10015"/>
                <a:gd name="connsiteX4" fmla="*/ 3845 w 7904"/>
                <a:gd name="connsiteY4" fmla="*/ 3393 h 10015"/>
                <a:gd name="connsiteX5" fmla="*/ 5915 w 7904"/>
                <a:gd name="connsiteY5" fmla="*/ 0 h 10015"/>
                <a:gd name="connsiteX6" fmla="*/ 7904 w 7904"/>
                <a:gd name="connsiteY6" fmla="*/ 2969 h 10015"/>
                <a:gd name="connsiteX0" fmla="*/ 0 w 9622"/>
                <a:gd name="connsiteY0" fmla="*/ 9876 h 9999"/>
                <a:gd name="connsiteX1" fmla="*/ 3550 w 9622"/>
                <a:gd name="connsiteY1" fmla="*/ 8038 h 9999"/>
                <a:gd name="connsiteX2" fmla="*/ 1873 w 9622"/>
                <a:gd name="connsiteY2" fmla="*/ 2115 h 9999"/>
                <a:gd name="connsiteX3" fmla="*/ 4487 w 9622"/>
                <a:gd name="connsiteY3" fmla="*/ 3388 h 9999"/>
                <a:gd name="connsiteX4" fmla="*/ 7106 w 9622"/>
                <a:gd name="connsiteY4" fmla="*/ 0 h 9999"/>
                <a:gd name="connsiteX5" fmla="*/ 9622 w 9622"/>
                <a:gd name="connsiteY5" fmla="*/ 2965 h 9999"/>
                <a:gd name="connsiteX0" fmla="*/ 1987 w 8298"/>
                <a:gd name="connsiteY0" fmla="*/ 8039 h 8039"/>
                <a:gd name="connsiteX1" fmla="*/ 245 w 8298"/>
                <a:gd name="connsiteY1" fmla="*/ 2115 h 8039"/>
                <a:gd name="connsiteX2" fmla="*/ 2961 w 8298"/>
                <a:gd name="connsiteY2" fmla="*/ 3388 h 8039"/>
                <a:gd name="connsiteX3" fmla="*/ 5683 w 8298"/>
                <a:gd name="connsiteY3" fmla="*/ 0 h 8039"/>
                <a:gd name="connsiteX4" fmla="*/ 8298 w 8298"/>
                <a:gd name="connsiteY4" fmla="*/ 2965 h 8039"/>
                <a:gd name="connsiteX0" fmla="*/ 0 w 9705"/>
                <a:gd name="connsiteY0" fmla="*/ 2631 h 4274"/>
                <a:gd name="connsiteX1" fmla="*/ 3273 w 9705"/>
                <a:gd name="connsiteY1" fmla="*/ 4214 h 4274"/>
                <a:gd name="connsiteX2" fmla="*/ 6554 w 9705"/>
                <a:gd name="connsiteY2" fmla="*/ 0 h 4274"/>
                <a:gd name="connsiteX3" fmla="*/ 9705 w 9705"/>
                <a:gd name="connsiteY3" fmla="*/ 3688 h 4274"/>
                <a:gd name="connsiteX0" fmla="*/ 0 w 13021"/>
                <a:gd name="connsiteY0" fmla="*/ 4934 h 9890"/>
                <a:gd name="connsiteX1" fmla="*/ 6393 w 13021"/>
                <a:gd name="connsiteY1" fmla="*/ 9860 h 9890"/>
                <a:gd name="connsiteX2" fmla="*/ 9774 w 13021"/>
                <a:gd name="connsiteY2" fmla="*/ 0 h 9890"/>
                <a:gd name="connsiteX3" fmla="*/ 13021 w 13021"/>
                <a:gd name="connsiteY3" fmla="*/ 8629 h 9890"/>
                <a:gd name="connsiteX0" fmla="*/ 0 w 10000"/>
                <a:gd name="connsiteY0" fmla="*/ 4989 h 10268"/>
                <a:gd name="connsiteX1" fmla="*/ 4910 w 10000"/>
                <a:gd name="connsiteY1" fmla="*/ 9970 h 10268"/>
                <a:gd name="connsiteX2" fmla="*/ 7506 w 10000"/>
                <a:gd name="connsiteY2" fmla="*/ 0 h 10268"/>
                <a:gd name="connsiteX3" fmla="*/ 10000 w 10000"/>
                <a:gd name="connsiteY3" fmla="*/ 8725 h 10268"/>
                <a:gd name="connsiteX0" fmla="*/ 0 w 10000"/>
                <a:gd name="connsiteY0" fmla="*/ 4989 h 10129"/>
                <a:gd name="connsiteX1" fmla="*/ 4910 w 10000"/>
                <a:gd name="connsiteY1" fmla="*/ 9970 h 10129"/>
                <a:gd name="connsiteX2" fmla="*/ 7506 w 10000"/>
                <a:gd name="connsiteY2" fmla="*/ 0 h 10129"/>
                <a:gd name="connsiteX3" fmla="*/ 10000 w 10000"/>
                <a:gd name="connsiteY3" fmla="*/ 8725 h 10129"/>
                <a:gd name="connsiteX0" fmla="*/ 0 w 10000"/>
                <a:gd name="connsiteY0" fmla="*/ 4989 h 11052"/>
                <a:gd name="connsiteX1" fmla="*/ 4910 w 10000"/>
                <a:gd name="connsiteY1" fmla="*/ 9970 h 11052"/>
                <a:gd name="connsiteX2" fmla="*/ 7506 w 10000"/>
                <a:gd name="connsiteY2" fmla="*/ 0 h 11052"/>
                <a:gd name="connsiteX3" fmla="*/ 10000 w 10000"/>
                <a:gd name="connsiteY3" fmla="*/ 8725 h 1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052">
                  <a:moveTo>
                    <a:pt x="0" y="4989"/>
                  </a:moveTo>
                  <a:cubicBezTo>
                    <a:pt x="463" y="8270"/>
                    <a:pt x="3040" y="13273"/>
                    <a:pt x="4910" y="9970"/>
                  </a:cubicBezTo>
                  <a:cubicBezTo>
                    <a:pt x="5650" y="8663"/>
                    <a:pt x="6053" y="0"/>
                    <a:pt x="7506" y="0"/>
                  </a:cubicBezTo>
                  <a:cubicBezTo>
                    <a:pt x="8755" y="0"/>
                    <a:pt x="9792" y="3740"/>
                    <a:pt x="10000" y="8725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 flipH="1">
              <a:off x="4636693" y="2765954"/>
              <a:ext cx="134158" cy="221987"/>
            </a:xfrm>
            <a:custGeom>
              <a:avLst/>
              <a:gdLst>
                <a:gd name="T0" fmla="*/ 59 w 59"/>
                <a:gd name="T1" fmla="*/ 67 h 97"/>
                <a:gd name="T2" fmla="*/ 30 w 59"/>
                <a:gd name="T3" fmla="*/ 97 h 97"/>
                <a:gd name="T4" fmla="*/ 0 w 59"/>
                <a:gd name="T5" fmla="*/ 67 h 97"/>
                <a:gd name="T6" fmla="*/ 0 w 59"/>
                <a:gd name="T7" fmla="*/ 29 h 97"/>
                <a:gd name="T8" fmla="*/ 30 w 59"/>
                <a:gd name="T9" fmla="*/ 0 h 97"/>
                <a:gd name="T10" fmla="*/ 59 w 59"/>
                <a:gd name="T11" fmla="*/ 29 h 97"/>
                <a:gd name="T12" fmla="*/ 59 w 59"/>
                <a:gd name="T1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7">
                  <a:moveTo>
                    <a:pt x="59" y="67"/>
                  </a:moveTo>
                  <a:cubicBezTo>
                    <a:pt x="59" y="84"/>
                    <a:pt x="46" y="97"/>
                    <a:pt x="30" y="97"/>
                  </a:cubicBezTo>
                  <a:cubicBezTo>
                    <a:pt x="13" y="97"/>
                    <a:pt x="0" y="84"/>
                    <a:pt x="0" y="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lnTo>
                    <a:pt x="59" y="67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2" name="Ellipse 141"/>
          <p:cNvSpPr/>
          <p:nvPr/>
        </p:nvSpPr>
        <p:spPr>
          <a:xfrm>
            <a:off x="-1573079" y="2488719"/>
            <a:ext cx="207891" cy="209786"/>
          </a:xfrm>
          <a:prstGeom prst="ellipse">
            <a:avLst/>
          </a:prstGeom>
          <a:solidFill>
            <a:srgbClr val="E1000F"/>
          </a:solidFill>
          <a:ln w="254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ZoneTexte 137"/>
          <p:cNvSpPr txBox="1"/>
          <p:nvPr/>
        </p:nvSpPr>
        <p:spPr>
          <a:xfrm>
            <a:off x="4776143" y="1089905"/>
            <a:ext cx="2671717" cy="922874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endParaRPr lang="fr-FR" sz="900" b="1" dirty="0">
              <a:solidFill>
                <a:srgbClr val="000091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6150506" y="1387754"/>
            <a:ext cx="1283706" cy="600851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noAutofit/>
          </a:bodyPr>
          <a:lstStyle/>
          <a:p>
            <a:pPr>
              <a:lnSpc>
                <a:spcPts val="9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EN MOYENNE PAR JOUR </a:t>
            </a:r>
            <a:r>
              <a:rPr lang="fr-FR" sz="800" baseline="30000" dirty="0" smtClean="0"/>
              <a:t> </a:t>
            </a:r>
            <a:r>
              <a:rPr lang="fr-FR" sz="700" baseline="30000" dirty="0" smtClean="0">
                <a:solidFill>
                  <a:schemeClr val="bg1"/>
                </a:solidFill>
              </a:rPr>
              <a:t>(</a:t>
            </a:r>
            <a:r>
              <a:rPr lang="fr-FR" sz="700" dirty="0" smtClean="0">
                <a:solidFill>
                  <a:schemeClr val="bg1"/>
                </a:solidFill>
              </a:rPr>
              <a:t>**</a:t>
            </a:r>
            <a:r>
              <a:rPr lang="fr-FR" sz="700" baseline="30000" dirty="0" smtClean="0">
                <a:solidFill>
                  <a:schemeClr val="bg1"/>
                </a:solidFill>
              </a:rPr>
              <a:t>)</a:t>
            </a:r>
            <a:endParaRPr lang="fr-FR" sz="700" b="1" dirty="0" smtClean="0">
              <a:solidFill>
                <a:schemeClr val="bg1"/>
              </a:solidFill>
            </a:endParaRPr>
          </a:p>
          <a:p>
            <a:pPr>
              <a:lnSpc>
                <a:spcPts val="900"/>
              </a:lnSpc>
            </a:pPr>
            <a:r>
              <a:rPr lang="fr-FR" sz="700" spc="-20" dirty="0" smtClean="0">
                <a:solidFill>
                  <a:schemeClr val="bg1"/>
                </a:solidFill>
              </a:rPr>
              <a:t>signalés aux équipes de 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l’Assurance Maladie depuis 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mardi dernier en Occitanie. 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Au total , </a:t>
            </a:r>
            <a:r>
              <a:rPr lang="fr-FR" sz="700" b="1" dirty="0" smtClean="0">
                <a:solidFill>
                  <a:schemeClr val="bg1"/>
                </a:solidFill>
              </a:rPr>
              <a:t>86</a:t>
            </a:r>
            <a:r>
              <a:rPr lang="fr-FR" sz="700" dirty="0" smtClean="0">
                <a:solidFill>
                  <a:schemeClr val="bg1"/>
                </a:solidFill>
              </a:rPr>
              <a:t> </a:t>
            </a:r>
            <a:r>
              <a:rPr lang="fr-FR" sz="700" b="1" dirty="0" smtClean="0">
                <a:solidFill>
                  <a:schemeClr val="bg1"/>
                </a:solidFill>
              </a:rPr>
              <a:t>cas</a:t>
            </a:r>
            <a:r>
              <a:rPr lang="fr-FR" sz="700" dirty="0" smtClean="0">
                <a:solidFill>
                  <a:schemeClr val="bg1"/>
                </a:solidFill>
              </a:rPr>
              <a:t> </a:t>
            </a:r>
            <a:r>
              <a:rPr lang="fr-FR" sz="700" spc="-30" dirty="0" smtClean="0">
                <a:solidFill>
                  <a:schemeClr val="bg1"/>
                </a:solidFill>
              </a:rPr>
              <a:t>depuis le 16/06.</a:t>
            </a:r>
            <a:endParaRPr lang="fr-FR" sz="800" spc="-30" dirty="0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128880" y="1995294"/>
            <a:ext cx="87716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fr-FR" sz="600" i="1" baseline="30000" dirty="0" smtClean="0"/>
              <a:t>(</a:t>
            </a:r>
            <a:r>
              <a:rPr lang="fr-FR" sz="600" i="1" dirty="0" smtClean="0"/>
              <a:t>**</a:t>
            </a:r>
            <a:r>
              <a:rPr lang="fr-FR" sz="600" i="1" baseline="30000" dirty="0" smtClean="0"/>
              <a:t>)</a:t>
            </a:r>
            <a:r>
              <a:rPr lang="fr-FR" sz="600" i="1" dirty="0" smtClean="0"/>
              <a:t> </a:t>
            </a:r>
            <a:r>
              <a:rPr lang="fr-FR" sz="600" i="1" baseline="30000" dirty="0" smtClean="0"/>
              <a:t>Source </a:t>
            </a:r>
            <a:r>
              <a:rPr lang="fr-FR" sz="600" i="1" baseline="30000" dirty="0"/>
              <a:t>: </a:t>
            </a:r>
            <a:r>
              <a:rPr lang="fr-FR" sz="600" i="1" baseline="30000" dirty="0" smtClean="0"/>
              <a:t>Assurance</a:t>
            </a:r>
            <a:r>
              <a:rPr lang="fr-FR" sz="600" i="1" dirty="0" smtClean="0"/>
              <a:t> </a:t>
            </a:r>
            <a:r>
              <a:rPr lang="fr-FR" sz="600" i="1" baseline="30000" dirty="0"/>
              <a:t>Maladie</a:t>
            </a:r>
          </a:p>
        </p:txBody>
      </p:sp>
      <p:sp>
        <p:nvSpPr>
          <p:cNvPr id="158" name="Titre 1"/>
          <p:cNvSpPr txBox="1">
            <a:spLocks/>
          </p:cNvSpPr>
          <p:nvPr/>
        </p:nvSpPr>
        <p:spPr>
          <a:xfrm>
            <a:off x="5750528" y="6796213"/>
            <a:ext cx="1018685" cy="876294"/>
          </a:xfrm>
          <a:prstGeom prst="rect">
            <a:avLst/>
          </a:prstGeom>
        </p:spPr>
        <p:txBody>
          <a:bodyPr rIns="0">
            <a:noAutofit/>
          </a:bodyPr>
          <a:lstStyle>
            <a:lvl1pPr marL="0" algn="l" defTabSz="6858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fr-FR" sz="2400" b="0" i="0" kern="1200" spc="140" baseline="0" dirty="0">
                <a:solidFill>
                  <a:srgbClr val="0000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fr-FR" sz="900" b="1" spc="0" dirty="0" smtClean="0">
                <a:latin typeface="+mn-lt"/>
                <a:ea typeface="+mn-ea"/>
                <a:cs typeface="+mn-cs"/>
              </a:rPr>
              <a:t>Bons réflexes : Appeler votre médecin dès </a:t>
            </a:r>
            <a:br>
              <a:rPr lang="fr-FR" sz="900" b="1" spc="0" dirty="0" smtClean="0">
                <a:latin typeface="+mn-lt"/>
                <a:ea typeface="+mn-ea"/>
                <a:cs typeface="+mn-cs"/>
              </a:rPr>
            </a:br>
            <a:r>
              <a:rPr lang="fr-FR" sz="900" b="1" spc="0" dirty="0" smtClean="0">
                <a:latin typeface="+mn-lt"/>
                <a:ea typeface="+mn-ea"/>
                <a:cs typeface="+mn-cs"/>
              </a:rPr>
              <a:t>le début des symptômes.</a:t>
            </a:r>
            <a:endParaRPr lang="fr-FR" sz="900" kern="1000" spc="-30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21858" r="33718" b="9903"/>
          <a:stretch/>
        </p:blipFill>
        <p:spPr bwMode="auto">
          <a:xfrm>
            <a:off x="-8073349" y="-3461490"/>
            <a:ext cx="3075677" cy="36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t="90298" r="40750" b="6671"/>
          <a:stretch/>
        </p:blipFill>
        <p:spPr bwMode="auto">
          <a:xfrm>
            <a:off x="-8112992" y="330365"/>
            <a:ext cx="3110978" cy="1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ZoneTexte 163"/>
          <p:cNvSpPr txBox="1"/>
          <p:nvPr/>
        </p:nvSpPr>
        <p:spPr>
          <a:xfrm>
            <a:off x="-2194562" y="6248356"/>
            <a:ext cx="860400" cy="861774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ts val="900"/>
              </a:lnSpc>
            </a:pPr>
            <a:endParaRPr lang="fr-FR" sz="900" b="1" dirty="0">
              <a:solidFill>
                <a:srgbClr val="000091"/>
              </a:solidFill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-2222243" y="6561002"/>
            <a:ext cx="856990" cy="51338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b" anchorCtr="0">
            <a:no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>
              <a:lnSpc>
                <a:spcPts val="8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SITUTATIONS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rgbClr val="E1000F"/>
                </a:solidFill>
              </a:rPr>
              <a:t>POSITIFS</a:t>
            </a:r>
          </a:p>
          <a:p>
            <a:pPr>
              <a:lnSpc>
                <a:spcPts val="8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EN OCCITANIE</a:t>
            </a:r>
            <a:br>
              <a:rPr lang="fr-FR" sz="800" b="1" dirty="0" smtClean="0">
                <a:solidFill>
                  <a:schemeClr val="bg1"/>
                </a:solidFill>
              </a:rPr>
            </a:br>
            <a:r>
              <a:rPr lang="fr-FR" sz="800" b="1" dirty="0" smtClean="0">
                <a:solidFill>
                  <a:schemeClr val="bg1"/>
                </a:solidFill>
              </a:rPr>
              <a:t>DEPUIS LE 13 MAI</a:t>
            </a:r>
            <a:endParaRPr lang="fr-FR" sz="600" cap="all" dirty="0">
              <a:solidFill>
                <a:prstClr val="white"/>
              </a:solidFill>
            </a:endParaRPr>
          </a:p>
          <a:p>
            <a:pPr>
              <a:lnSpc>
                <a:spcPts val="800"/>
              </a:lnSpc>
            </a:pP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-2247320" y="7088726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fr-FR" sz="700" baseline="30000" dirty="0" smtClean="0"/>
              <a:t>(</a:t>
            </a:r>
            <a:r>
              <a:rPr lang="fr-FR" sz="700" dirty="0" smtClean="0"/>
              <a:t>*</a:t>
            </a:r>
            <a:r>
              <a:rPr lang="fr-FR" sz="700" baseline="30000" dirty="0" smtClean="0"/>
              <a:t>)</a:t>
            </a:r>
            <a:r>
              <a:rPr lang="fr-FR" sz="700" dirty="0" smtClean="0"/>
              <a:t> </a:t>
            </a:r>
            <a:r>
              <a:rPr lang="fr-FR" sz="700" baseline="30000" dirty="0" smtClean="0"/>
              <a:t>Source </a:t>
            </a:r>
            <a:r>
              <a:rPr lang="fr-FR" sz="700" baseline="30000" dirty="0"/>
              <a:t>: </a:t>
            </a:r>
            <a:r>
              <a:rPr lang="fr-FR" sz="700" baseline="30000" dirty="0" smtClean="0"/>
              <a:t>Assurance</a:t>
            </a:r>
            <a:r>
              <a:rPr lang="fr-FR" sz="700" dirty="0" smtClean="0"/>
              <a:t> </a:t>
            </a:r>
            <a:r>
              <a:rPr lang="fr-FR" sz="700" baseline="30000" dirty="0"/>
              <a:t>Maladie</a:t>
            </a:r>
          </a:p>
        </p:txBody>
      </p:sp>
      <p:cxnSp>
        <p:nvCxnSpPr>
          <p:cNvPr id="170" name="Connecteur droit 169"/>
          <p:cNvCxnSpPr/>
          <p:nvPr/>
        </p:nvCxnSpPr>
        <p:spPr>
          <a:xfrm flipV="1">
            <a:off x="-1890605" y="4947688"/>
            <a:ext cx="72025" cy="71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V="1">
            <a:off x="-1738205" y="5100088"/>
            <a:ext cx="72025" cy="71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-3281289" y="4377873"/>
            <a:ext cx="2419876" cy="1503136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lIns="72000" rIns="36000" rtlCol="0">
            <a:noAutofit/>
          </a:bodyPr>
          <a:lstStyle/>
          <a:p>
            <a:pPr defTabSz="720000">
              <a:lnSpc>
                <a:spcPts val="900"/>
              </a:lnSpc>
            </a:pPr>
            <a:r>
              <a:rPr lang="fr-FR" sz="1000" b="1" spc="50" dirty="0" smtClean="0">
                <a:solidFill>
                  <a:srgbClr val="FF0000"/>
                </a:solidFill>
              </a:rPr>
              <a:t>De nouveaux sites </a:t>
            </a:r>
            <a:r>
              <a:rPr lang="fr-FR" sz="1000" b="1" spc="50" dirty="0">
                <a:solidFill>
                  <a:srgbClr val="FF0000"/>
                </a:solidFill>
              </a:rPr>
              <a:t>de prévention </a:t>
            </a:r>
            <a:r>
              <a:rPr lang="fr-FR" sz="1000" b="1" spc="50" dirty="0" smtClean="0">
                <a:solidFill>
                  <a:srgbClr val="FF0000"/>
                </a:solidFill>
              </a:rPr>
              <a:t/>
            </a:r>
            <a:br>
              <a:rPr lang="fr-FR" sz="1000" b="1" spc="50" dirty="0" smtClean="0">
                <a:solidFill>
                  <a:srgbClr val="FF0000"/>
                </a:solidFill>
              </a:rPr>
            </a:br>
            <a:r>
              <a:rPr lang="fr-FR" sz="1000" b="1" spc="50" dirty="0" smtClean="0">
                <a:solidFill>
                  <a:srgbClr val="FF0000"/>
                </a:solidFill>
              </a:rPr>
              <a:t>et de </a:t>
            </a:r>
            <a:r>
              <a:rPr lang="fr-FR" sz="1000" b="1" spc="50" dirty="0">
                <a:solidFill>
                  <a:srgbClr val="FF0000"/>
                </a:solidFill>
              </a:rPr>
              <a:t>conseils personnalisés </a:t>
            </a:r>
            <a:endParaRPr lang="fr-FR" sz="1000" b="1" spc="50" dirty="0" smtClean="0">
              <a:solidFill>
                <a:srgbClr val="FF0000"/>
              </a:solidFill>
            </a:endParaRPr>
          </a:p>
          <a:p>
            <a:pPr algn="ctr" defTabSz="720000">
              <a:lnSpc>
                <a:spcPts val="400"/>
              </a:lnSpc>
            </a:pPr>
            <a:endParaRPr lang="fr-FR" sz="1000" b="1" spc="50" dirty="0" smtClean="0">
              <a:solidFill>
                <a:srgbClr val="FF0000"/>
              </a:solidFill>
            </a:endParaRPr>
          </a:p>
          <a:p>
            <a:pPr algn="ctr" defTabSz="720000">
              <a:lnSpc>
                <a:spcPts val="300"/>
              </a:lnSpc>
            </a:pPr>
            <a:r>
              <a:rPr lang="fr-FR" sz="200" dirty="0"/>
              <a:t/>
            </a:r>
            <a:br>
              <a:rPr lang="fr-FR" sz="200" dirty="0"/>
            </a:br>
            <a:r>
              <a:rPr lang="fr-FR" sz="800" b="1" dirty="0" smtClean="0"/>
              <a:t>&gt; </a:t>
            </a:r>
            <a:r>
              <a:rPr lang="fr-FR" sz="800" b="1" dirty="0" smtClean="0">
                <a:solidFill>
                  <a:srgbClr val="FF0000"/>
                </a:solidFill>
                <a:hlinkClick r:id="rId20"/>
              </a:rPr>
              <a:t>mesconseilscovid.fr</a:t>
            </a:r>
            <a:endParaRPr lang="fr-FR" sz="800" b="1" dirty="0">
              <a:solidFill>
                <a:srgbClr val="FF0000"/>
              </a:solidFill>
            </a:endParaRPr>
          </a:p>
          <a:p>
            <a:pPr algn="ctr" defTabSz="720000">
              <a:lnSpc>
                <a:spcPts val="400"/>
              </a:lnSpc>
              <a:tabLst>
                <a:tab pos="88900" algn="l"/>
              </a:tabLst>
            </a:pPr>
            <a:endParaRPr lang="fr-FR" sz="800" spc="-20" dirty="0" smtClean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spc="-20" dirty="0" smtClean="0"/>
              <a:t>Obtenez </a:t>
            </a:r>
            <a:r>
              <a:rPr lang="fr-FR" sz="800" spc="-20" dirty="0"/>
              <a:t>en 3 minutes des recommandations </a:t>
            </a:r>
            <a:r>
              <a:rPr lang="fr-FR" sz="800" spc="-20" dirty="0" smtClean="0"/>
              <a:t>officielles </a:t>
            </a:r>
            <a:br>
              <a:rPr lang="fr-FR" sz="800" spc="-20" dirty="0" smtClean="0"/>
            </a:br>
            <a:r>
              <a:rPr lang="fr-FR" sz="800" spc="-20" dirty="0" smtClean="0"/>
              <a:t>et personnalisées pour  votre </a:t>
            </a:r>
            <a:r>
              <a:rPr lang="fr-FR" sz="800" spc="-20" dirty="0"/>
              <a:t>santé et celle de vos </a:t>
            </a:r>
            <a:r>
              <a:rPr lang="fr-FR" sz="800" spc="-20" dirty="0" smtClean="0"/>
              <a:t>proches,  </a:t>
            </a:r>
            <a:br>
              <a:rPr lang="fr-FR" sz="800" spc="-20" dirty="0" smtClean="0"/>
            </a:br>
            <a:r>
              <a:rPr lang="fr-FR" sz="800" spc="-20" dirty="0" smtClean="0"/>
              <a:t>en répondant à un bref questionnaire </a:t>
            </a:r>
            <a:r>
              <a:rPr lang="fr-FR" sz="800" spc="-20" dirty="0"/>
              <a:t>de </a:t>
            </a:r>
            <a:r>
              <a:rPr lang="fr-FR" sz="800" spc="-20" dirty="0" smtClean="0"/>
              <a:t>situation </a:t>
            </a:r>
            <a:r>
              <a:rPr lang="fr-FR" sz="800" spc="-20" dirty="0" err="1" smtClean="0"/>
              <a:t>géogra-phique</a:t>
            </a:r>
            <a:r>
              <a:rPr lang="fr-FR" sz="800" spc="-20" dirty="0"/>
              <a:t>, professionnelle, sociale </a:t>
            </a:r>
            <a:r>
              <a:rPr lang="fr-FR" sz="800" spc="-20" dirty="0" smtClean="0"/>
              <a:t>et médicale. </a:t>
            </a:r>
          </a:p>
          <a:p>
            <a:pPr algn="ctr" defTabSz="720000">
              <a:lnSpc>
                <a:spcPts val="400"/>
              </a:lnSpc>
            </a:pPr>
            <a:endParaRPr lang="fr-FR" sz="1000" b="1" spc="50" dirty="0">
              <a:solidFill>
                <a:srgbClr val="FF0000"/>
              </a:solidFill>
            </a:endParaRPr>
          </a:p>
          <a:p>
            <a:pPr algn="ctr" defTabSz="720000">
              <a:lnSpc>
                <a:spcPts val="300"/>
              </a:lnSpc>
            </a:pPr>
            <a:r>
              <a:rPr lang="fr-FR" sz="200" dirty="0"/>
              <a:t/>
            </a:r>
            <a:br>
              <a:rPr lang="fr-FR" sz="200" dirty="0"/>
            </a:br>
            <a:r>
              <a:rPr lang="fr-FR" sz="800" b="1" dirty="0"/>
              <a:t>&gt; </a:t>
            </a:r>
            <a:r>
              <a:rPr lang="fr-FR" sz="800" b="1" dirty="0" smtClean="0">
                <a:solidFill>
                  <a:srgbClr val="FF0000"/>
                </a:solidFill>
                <a:hlinkClick r:id="rId20"/>
              </a:rPr>
              <a:t>sante.fr</a:t>
            </a:r>
            <a:endParaRPr lang="fr-FR" sz="800" b="1" dirty="0">
              <a:solidFill>
                <a:srgbClr val="FF0000"/>
              </a:solidFill>
            </a:endParaRPr>
          </a:p>
          <a:p>
            <a:pPr algn="ctr" defTabSz="720000">
              <a:lnSpc>
                <a:spcPts val="400"/>
              </a:lnSpc>
              <a:tabLst>
                <a:tab pos="88900" algn="l"/>
              </a:tabLst>
            </a:pPr>
            <a:endParaRPr lang="fr-FR" sz="800" spc="-20" dirty="0" smtClean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spc="-20" dirty="0" smtClean="0"/>
              <a:t>Où prendre RDV pour un test de dépistage Covid-19 en Occitanie ? La réponse la plus proche de votre lieu de vie est sur </a:t>
            </a:r>
            <a:r>
              <a:rPr lang="fr-FR" sz="800" b="1" spc="-20" dirty="0" smtClean="0">
                <a:hlinkClick r:id="rId21"/>
              </a:rPr>
              <a:t>sante.fr</a:t>
            </a:r>
            <a:endParaRPr lang="fr-FR" sz="800" spc="-20" dirty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endParaRPr lang="fr-FR" sz="800" spc="-20" dirty="0"/>
          </a:p>
        </p:txBody>
      </p:sp>
      <p:pic>
        <p:nvPicPr>
          <p:cNvPr id="212" name="Picture 4" descr="Résultat de recherche d'images pour &quot;twitter image&quot;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14" y="4031859"/>
            <a:ext cx="165852" cy="1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Rectangle 212"/>
          <p:cNvSpPr/>
          <p:nvPr/>
        </p:nvSpPr>
        <p:spPr>
          <a:xfrm>
            <a:off x="4755457" y="4184591"/>
            <a:ext cx="1023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just">
              <a:lnSpc>
                <a:spcPct val="100000"/>
              </a:lnSpc>
              <a:buClr>
                <a:srgbClr val="000091"/>
              </a:buClr>
              <a:tabLst>
                <a:tab pos="395288" algn="l"/>
              </a:tabLst>
            </a:pPr>
            <a:r>
              <a:rPr lang="fr-FR" sz="800" dirty="0" smtClean="0">
                <a:hlinkClick r:id="rId23"/>
              </a:rPr>
              <a:t>@</a:t>
            </a:r>
            <a:r>
              <a:rPr lang="fr-FR" sz="800" dirty="0">
                <a:hlinkClick r:id="rId23"/>
              </a:rPr>
              <a:t>ARS_OC</a:t>
            </a:r>
            <a:r>
              <a:rPr lang="fr-FR" sz="800" dirty="0"/>
              <a:t> </a:t>
            </a:r>
            <a:endParaRPr lang="fr-FR" sz="800" dirty="0" smtClean="0"/>
          </a:p>
          <a:p>
            <a:pPr marL="11112" algn="just">
              <a:lnSpc>
                <a:spcPct val="100000"/>
              </a:lnSpc>
              <a:buClr>
                <a:srgbClr val="000091"/>
              </a:buClr>
              <a:tabLst>
                <a:tab pos="395288" algn="l"/>
              </a:tabLst>
            </a:pPr>
            <a:r>
              <a:rPr lang="fr-FR" sz="800" dirty="0" smtClean="0">
                <a:hlinkClick r:id="rId24"/>
              </a:rPr>
              <a:t>@</a:t>
            </a:r>
            <a:r>
              <a:rPr lang="fr-FR" sz="800" dirty="0" err="1">
                <a:hlinkClick r:id="rId24"/>
              </a:rPr>
              <a:t>gouvernementFR</a:t>
            </a:r>
            <a:r>
              <a:rPr lang="fr-FR" sz="800" dirty="0"/>
              <a:t>        </a:t>
            </a:r>
            <a:endParaRPr lang="fr-FR" sz="800" dirty="0" smtClean="0"/>
          </a:p>
          <a:p>
            <a:pPr marL="11112" algn="just">
              <a:lnSpc>
                <a:spcPct val="100000"/>
              </a:lnSpc>
              <a:buClr>
                <a:srgbClr val="000091"/>
              </a:buClr>
              <a:tabLst>
                <a:tab pos="395288" algn="l"/>
              </a:tabLst>
            </a:pPr>
            <a:r>
              <a:rPr lang="fr-FR" sz="800" dirty="0" smtClean="0">
                <a:hlinkClick r:id="rId25"/>
              </a:rPr>
              <a:t>@</a:t>
            </a:r>
            <a:r>
              <a:rPr lang="fr-FR" sz="800" dirty="0" err="1">
                <a:hlinkClick r:id="rId25"/>
              </a:rPr>
              <a:t>MinSoliSante</a:t>
            </a:r>
            <a:r>
              <a:rPr lang="fr-FR" sz="800" dirty="0"/>
              <a:t>       </a:t>
            </a:r>
            <a:endParaRPr lang="fr-FR" sz="800" dirty="0" smtClean="0"/>
          </a:p>
          <a:p>
            <a:pPr marL="11112" algn="just">
              <a:lnSpc>
                <a:spcPct val="100000"/>
              </a:lnSpc>
              <a:buClr>
                <a:srgbClr val="000091"/>
              </a:buClr>
              <a:tabLst>
                <a:tab pos="395288" algn="l"/>
              </a:tabLst>
            </a:pPr>
            <a:r>
              <a:rPr lang="fr-FR" sz="800" dirty="0" smtClean="0">
                <a:hlinkClick r:id="rId26"/>
              </a:rPr>
              <a:t>@</a:t>
            </a:r>
            <a:r>
              <a:rPr lang="fr-FR" sz="800" dirty="0" err="1">
                <a:hlinkClick r:id="rId26"/>
              </a:rPr>
              <a:t>AlerteSanitaire</a:t>
            </a:r>
            <a:endParaRPr lang="fr-FR" sz="800" dirty="0"/>
          </a:p>
        </p:txBody>
      </p:sp>
      <p:sp>
        <p:nvSpPr>
          <p:cNvPr id="215" name="Rectangle 214"/>
          <p:cNvSpPr/>
          <p:nvPr/>
        </p:nvSpPr>
        <p:spPr>
          <a:xfrm>
            <a:off x="4953814" y="3939902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pc="1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24/24</a:t>
            </a:r>
            <a:endParaRPr lang="fr-FR" sz="1400" spc="14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2718026" y="3367685"/>
            <a:ext cx="1160013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aseline="30000" dirty="0"/>
              <a:t>Source Santé publique France semaine 21 (du 18 au 24 mai 2020) 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712895" y="5771025"/>
            <a:ext cx="943664" cy="900221"/>
            <a:chOff x="3479487" y="4034212"/>
            <a:chExt cx="943664" cy="900221"/>
          </a:xfrm>
        </p:grpSpPr>
        <p:pic>
          <p:nvPicPr>
            <p:cNvPr id="163" name="Picture 2" descr="https://www.economie.gouv.fr/files/files/2020/homestopcovid550.jpg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" t="38583" r="66026" b="8427"/>
            <a:stretch/>
          </p:blipFill>
          <p:spPr bwMode="auto">
            <a:xfrm>
              <a:off x="3563888" y="4034212"/>
              <a:ext cx="859263" cy="90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Parallélogramme 22"/>
            <p:cNvSpPr/>
            <p:nvPr/>
          </p:nvSpPr>
          <p:spPr>
            <a:xfrm rot="20863299">
              <a:off x="3479487" y="4310995"/>
              <a:ext cx="135174" cy="312651"/>
            </a:xfrm>
            <a:prstGeom prst="parallelogram">
              <a:avLst>
                <a:gd name="adj" fmla="val 48171"/>
              </a:avLst>
            </a:prstGeom>
            <a:solidFill>
              <a:srgbClr val="FFFFFF"/>
            </a:solidFill>
            <a:ln w="25400">
              <a:noFill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rectangle 23"/>
            <p:cNvSpPr/>
            <p:nvPr/>
          </p:nvSpPr>
          <p:spPr>
            <a:xfrm flipV="1">
              <a:off x="3515453" y="4588139"/>
              <a:ext cx="103776" cy="91016"/>
            </a:xfrm>
            <a:prstGeom prst="rtTriangle">
              <a:avLst/>
            </a:prstGeom>
            <a:solidFill>
              <a:srgbClr val="FFFFFF"/>
            </a:solidFill>
            <a:ln w="25400">
              <a:noFill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3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0" t="30792" r="8296" b="23727"/>
          <a:stretch/>
        </p:blipFill>
        <p:spPr bwMode="auto">
          <a:xfrm>
            <a:off x="-6824005" y="5101880"/>
            <a:ext cx="3130433" cy="14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Légende sans bordure 3 226"/>
          <p:cNvSpPr/>
          <p:nvPr/>
        </p:nvSpPr>
        <p:spPr>
          <a:xfrm rot="16200000">
            <a:off x="8251353" y="-2331738"/>
            <a:ext cx="102559" cy="1988656"/>
          </a:xfrm>
          <a:prstGeom prst="callout3">
            <a:avLst>
              <a:gd name="adj1" fmla="val 1681"/>
              <a:gd name="adj2" fmla="val -19029"/>
              <a:gd name="adj3" fmla="val 4526"/>
              <a:gd name="adj4" fmla="val -16667"/>
              <a:gd name="adj5" fmla="val 100000"/>
              <a:gd name="adj6" fmla="val -16667"/>
              <a:gd name="adj7" fmla="val 116299"/>
              <a:gd name="adj8" fmla="val -126413"/>
            </a:avLst>
          </a:prstGeom>
          <a:solidFill>
            <a:srgbClr val="FFFFFF">
              <a:alpha val="69804"/>
            </a:srgbClr>
          </a:solidFill>
          <a:ln w="19050">
            <a:solidFill>
              <a:srgbClr val="00009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fr-FR" sz="900" b="1" spc="-20" dirty="0" smtClean="0">
                <a:solidFill>
                  <a:schemeClr val="tx1"/>
                </a:solidFill>
              </a:rPr>
              <a:t>Près de 16 000 tests la semaine du 1</a:t>
            </a:r>
            <a:r>
              <a:rPr lang="fr-FR" sz="900" b="1" spc="-20" baseline="30000" dirty="0" smtClean="0">
                <a:solidFill>
                  <a:schemeClr val="tx1"/>
                </a:solidFill>
              </a:rPr>
              <a:t>er</a:t>
            </a:r>
            <a:r>
              <a:rPr lang="fr-FR" sz="900" b="1" spc="-20" dirty="0" smtClean="0">
                <a:solidFill>
                  <a:schemeClr val="tx1"/>
                </a:solidFill>
              </a:rPr>
              <a:t> mai</a:t>
            </a:r>
            <a:endParaRPr lang="fr-FR" sz="900" b="1" spc="-20" dirty="0">
              <a:solidFill>
                <a:schemeClr val="tx1"/>
              </a:solidFill>
            </a:endParaRPr>
          </a:p>
        </p:txBody>
      </p:sp>
      <p:pic>
        <p:nvPicPr>
          <p:cNvPr id="229" name="Picture 6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3" t="26399" r="28757" b="31488"/>
          <a:stretch/>
        </p:blipFill>
        <p:spPr bwMode="auto">
          <a:xfrm>
            <a:off x="-8431704" y="1356320"/>
            <a:ext cx="3147241" cy="27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-1243943" y="711706"/>
            <a:ext cx="954584" cy="318924"/>
          </a:xfrm>
          <a:prstGeom prst="rect">
            <a:avLst/>
          </a:prstGeom>
          <a:solidFill>
            <a:srgbClr val="00009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spc="-20" dirty="0" smtClean="0">
                <a:solidFill>
                  <a:schemeClr val="bg1"/>
                </a:solidFill>
              </a:rPr>
              <a:t>D’importants écarts </a:t>
            </a:r>
            <a:br>
              <a:rPr lang="fr-FR" sz="800" b="1" spc="-20" dirty="0" smtClean="0">
                <a:solidFill>
                  <a:schemeClr val="bg1"/>
                </a:solidFill>
              </a:rPr>
            </a:br>
            <a:r>
              <a:rPr lang="fr-FR" sz="800" b="1" spc="-20" dirty="0" smtClean="0">
                <a:solidFill>
                  <a:schemeClr val="bg1"/>
                </a:solidFill>
              </a:rPr>
              <a:t>entre régions en 2020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140" name="Tableau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08340"/>
              </p:ext>
            </p:extLst>
          </p:nvPr>
        </p:nvGraphicFramePr>
        <p:xfrm>
          <a:off x="5940154" y="2550783"/>
          <a:ext cx="3024334" cy="2389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5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1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SUIVI DE L’ACTIVITE </a:t>
                      </a:r>
                      <a:br>
                        <a:rPr lang="fr-FR" sz="8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HOSPITALIERE </a:t>
                      </a:r>
                      <a:br>
                        <a:rPr lang="fr-FR" sz="8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 DEPARTEMENTS</a:t>
                      </a:r>
                      <a:endParaRPr lang="fr-FR" sz="800" b="1" kern="1200" spc="-2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>
                          <a:tab pos="450850" algn="l"/>
                          <a:tab pos="538163" algn="l"/>
                        </a:tabLst>
                      </a:pPr>
                      <a:r>
                        <a:rPr lang="fr-FR" sz="600" b="1" kern="1200" spc="-2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HOSPITALISATIONS</a:t>
                      </a:r>
                      <a:r>
                        <a:rPr lang="fr-FR" sz="600" b="1" kern="1200" spc="-2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600" b="1" kern="1200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600" b="1" kern="1200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600" b="1" kern="1200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 COURS</a:t>
                      </a:r>
                      <a:endParaRPr lang="fr-FR" sz="600" b="1" kern="1200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DONT</a:t>
                      </a:r>
                      <a:br>
                        <a:rPr lang="fr-FR" sz="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REANIMATION</a:t>
                      </a: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dirty="0" smtClean="0">
                          <a:solidFill>
                            <a:schemeClr val="bg1"/>
                          </a:solidFill>
                        </a:rPr>
                        <a:t>TOTAL DECES</a:t>
                      </a:r>
                      <a:r>
                        <a:rPr lang="fr-FR" sz="7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7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500" dirty="0" smtClean="0">
                          <a:solidFill>
                            <a:schemeClr val="bg1"/>
                          </a:solidFill>
                        </a:rPr>
                        <a:t>(en établissements </a:t>
                      </a:r>
                      <a:br>
                        <a:rPr lang="fr-FR" sz="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500" dirty="0" smtClean="0">
                          <a:solidFill>
                            <a:schemeClr val="bg1"/>
                          </a:solidFill>
                        </a:rPr>
                        <a:t>de santé)</a:t>
                      </a:r>
                      <a:endParaRPr lang="fr-FR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Ariège (09)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Aude (11)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Aveyron (12)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Gard (30)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Haute-Garonne (31)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Gers (32)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Hérault (34)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Lot (46)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Lozère (48)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Hautes-Pyrénées (65)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Pyrénées-Orientales (66)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Tarn (81)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353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800" b="1" i="0" u="none" strike="noStrike" dirty="0">
                          <a:solidFill>
                            <a:srgbClr val="000091"/>
                          </a:solidFill>
                          <a:effectLst/>
                          <a:latin typeface="Calibri"/>
                        </a:rPr>
                        <a:t>Tarn-et-Garonne (82)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7591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OCCITANIE</a:t>
                      </a:r>
                      <a:endParaRPr lang="fr-FR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  <a:endParaRPr lang="fr-FR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fr-FR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508</a:t>
                      </a:r>
                      <a:endParaRPr lang="fr-FR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69421" y="1058913"/>
            <a:ext cx="129394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800" b="1" dirty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fr-FR" sz="800" b="1" dirty="0" smtClean="0">
                <a:solidFill>
                  <a:schemeClr val="bg1"/>
                </a:solidFill>
              </a:rPr>
              <a:t>CAS  </a:t>
            </a:r>
            <a:r>
              <a:rPr lang="fr-FR" sz="800" b="1" dirty="0" smtClean="0">
                <a:solidFill>
                  <a:schemeClr val="accent1"/>
                </a:solidFill>
              </a:rPr>
              <a:t>POSITIFS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-2803682" y="6448632"/>
            <a:ext cx="3575000" cy="892105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rIns="0" rtlCol="0">
            <a:noAutofit/>
          </a:bodyPr>
          <a:lstStyle/>
          <a:p>
            <a:pPr defTabSz="720000">
              <a:lnSpc>
                <a:spcPts val="900"/>
              </a:lnSpc>
            </a:pPr>
            <a:r>
              <a:rPr lang="fr-FR" sz="1000" b="1" spc="50" dirty="0" smtClean="0">
                <a:solidFill>
                  <a:srgbClr val="FF0000"/>
                </a:solidFill>
              </a:rPr>
              <a:t>Application </a:t>
            </a:r>
            <a:r>
              <a:rPr lang="fr-FR" sz="1000" b="1" spc="50" dirty="0" err="1" smtClean="0">
                <a:solidFill>
                  <a:srgbClr val="FF0000"/>
                </a:solidFill>
              </a:rPr>
              <a:t>StopCovid</a:t>
            </a:r>
            <a:endParaRPr lang="fr-FR" sz="1000" b="1" spc="50" dirty="0" smtClean="0">
              <a:solidFill>
                <a:srgbClr val="FF0000"/>
              </a:solidFill>
            </a:endParaRPr>
          </a:p>
          <a:p>
            <a:pPr defTabSz="720000"/>
            <a:endParaRPr lang="fr-FR" sz="100" dirty="0" smtClean="0"/>
          </a:p>
          <a:p>
            <a:pPr defTabSz="720000">
              <a:lnSpc>
                <a:spcPts val="800"/>
              </a:lnSpc>
              <a:tabLst>
                <a:tab pos="88900" algn="l"/>
              </a:tabLst>
            </a:pPr>
            <a:r>
              <a:rPr lang="fr-FR" sz="800" dirty="0" smtClean="0"/>
              <a:t>L’application </a:t>
            </a:r>
            <a:r>
              <a:rPr lang="fr-FR" sz="800" dirty="0"/>
              <a:t>de suivi de contacts </a:t>
            </a:r>
            <a:r>
              <a:rPr lang="fr-FR" sz="800" dirty="0" smtClean="0"/>
              <a:t>est désormais disponible </a:t>
            </a:r>
            <a:r>
              <a:rPr lang="fr-FR" sz="800" dirty="0"/>
              <a:t>en </a:t>
            </a:r>
            <a:r>
              <a:rPr lang="fr-FR" sz="800" dirty="0" smtClean="0"/>
              <a:t>téléchargement </a:t>
            </a:r>
            <a:br>
              <a:rPr lang="fr-FR" sz="800" dirty="0" smtClean="0"/>
            </a:br>
            <a:r>
              <a:rPr lang="fr-FR" sz="800" dirty="0" smtClean="0"/>
              <a:t>sur smartphone. </a:t>
            </a:r>
            <a:r>
              <a:rPr lang="fr-FR" sz="800" dirty="0"/>
              <a:t>Elle </a:t>
            </a:r>
            <a:r>
              <a:rPr lang="fr-FR" sz="800" dirty="0" smtClean="0"/>
              <a:t>vous prévient </a:t>
            </a:r>
            <a:r>
              <a:rPr lang="fr-FR" sz="800" dirty="0"/>
              <a:t>immédiatement si vous avez été à proximité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d’une </a:t>
            </a:r>
            <a:r>
              <a:rPr lang="fr-FR" sz="800" dirty="0"/>
              <a:t>personne testée positive au Covid-19, même si vous ne la connaissez pas.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err="1" smtClean="0"/>
              <a:t>StopCovid</a:t>
            </a:r>
            <a:r>
              <a:rPr lang="fr-FR" sz="800" dirty="0" smtClean="0"/>
              <a:t> </a:t>
            </a:r>
            <a:r>
              <a:rPr lang="fr-FR" sz="800" dirty="0"/>
              <a:t>permet ainsi de se protéger, de protéger </a:t>
            </a:r>
            <a:r>
              <a:rPr lang="fr-FR" sz="800" dirty="0" smtClean="0"/>
              <a:t>les </a:t>
            </a:r>
            <a:r>
              <a:rPr lang="fr-FR" sz="800" dirty="0"/>
              <a:t>autres et d’aider les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personnels </a:t>
            </a:r>
            <a:r>
              <a:rPr lang="fr-FR" sz="800" dirty="0"/>
              <a:t>soignants en cassant les chaînes de transmission.</a:t>
            </a:r>
          </a:p>
          <a:p>
            <a:pPr defTabSz="720000">
              <a:tabLst>
                <a:tab pos="88900" algn="l"/>
              </a:tabLst>
            </a:pPr>
            <a:r>
              <a:rPr lang="fr-FR" sz="100" spc="-20" dirty="0" smtClean="0"/>
              <a:t/>
            </a:r>
            <a:br>
              <a:rPr lang="fr-FR" sz="100" spc="-20" dirty="0" smtClean="0"/>
            </a:br>
            <a:r>
              <a:rPr lang="fr-FR" sz="800" dirty="0" smtClean="0"/>
              <a:t>&gt;  Précisions sur </a:t>
            </a:r>
            <a:r>
              <a:rPr lang="fr-FR" sz="800" b="1" dirty="0" smtClean="0">
                <a:solidFill>
                  <a:srgbClr val="FF0000"/>
                </a:solidFill>
                <a:hlinkClick r:id="rId31"/>
              </a:rPr>
              <a:t>www.economie.gouv.fr/appli-stop-covid-disponible </a:t>
            </a:r>
            <a:endParaRPr lang="fr-FR" sz="800" b="1" strike="sngStrike" dirty="0">
              <a:solidFill>
                <a:srgbClr val="FF0000"/>
              </a:solidFill>
            </a:endParaRPr>
          </a:p>
        </p:txBody>
      </p:sp>
      <p:pic>
        <p:nvPicPr>
          <p:cNvPr id="151" name="Image 150"/>
          <p:cNvPicPr/>
          <p:nvPr/>
        </p:nvPicPr>
        <p:blipFill rotWithShape="1">
          <a:blip r:embed="rId32"/>
          <a:srcRect t="8936" b="10646"/>
          <a:stretch/>
        </p:blipFill>
        <p:spPr bwMode="auto">
          <a:xfrm>
            <a:off x="-2873276" y="5786140"/>
            <a:ext cx="992002" cy="286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Freeform 38"/>
          <p:cNvSpPr>
            <a:spLocks/>
          </p:cNvSpPr>
          <p:nvPr/>
        </p:nvSpPr>
        <p:spPr bwMode="auto">
          <a:xfrm flipV="1">
            <a:off x="-706235" y="4454244"/>
            <a:ext cx="477589" cy="494972"/>
          </a:xfrm>
          <a:custGeom>
            <a:avLst/>
            <a:gdLst>
              <a:gd name="T0" fmla="*/ 6 w 1517"/>
              <a:gd name="T1" fmla="*/ 1359 h 1523"/>
              <a:gd name="T2" fmla="*/ 1117 w 1517"/>
              <a:gd name="T3" fmla="*/ 240 h 1523"/>
              <a:gd name="T4" fmla="*/ 465 w 1517"/>
              <a:gd name="T5" fmla="*/ 240 h 1523"/>
              <a:gd name="T6" fmla="*/ 465 w 1517"/>
              <a:gd name="T7" fmla="*/ 0 h 1523"/>
              <a:gd name="T8" fmla="*/ 1517 w 1517"/>
              <a:gd name="T9" fmla="*/ 0 h 1523"/>
              <a:gd name="T10" fmla="*/ 1517 w 1517"/>
              <a:gd name="T11" fmla="*/ 1068 h 1523"/>
              <a:gd name="T12" fmla="*/ 1281 w 1517"/>
              <a:gd name="T13" fmla="*/ 1068 h 1523"/>
              <a:gd name="T14" fmla="*/ 1281 w 1517"/>
              <a:gd name="T15" fmla="*/ 400 h 1523"/>
              <a:gd name="T16" fmla="*/ 169 w 1517"/>
              <a:gd name="T17" fmla="*/ 1522 h 1523"/>
              <a:gd name="T18" fmla="*/ 2 w 1517"/>
              <a:gd name="T19" fmla="*/ 1523 h 1523"/>
              <a:gd name="T20" fmla="*/ 6 w 1517"/>
              <a:gd name="T21" fmla="*/ 1359 h 1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7" h="1523">
                <a:moveTo>
                  <a:pt x="6" y="1359"/>
                </a:moveTo>
                <a:cubicBezTo>
                  <a:pt x="1117" y="240"/>
                  <a:pt x="1117" y="240"/>
                  <a:pt x="1117" y="240"/>
                </a:cubicBezTo>
                <a:cubicBezTo>
                  <a:pt x="465" y="240"/>
                  <a:pt x="465" y="240"/>
                  <a:pt x="465" y="240"/>
                </a:cubicBezTo>
                <a:cubicBezTo>
                  <a:pt x="465" y="0"/>
                  <a:pt x="465" y="0"/>
                  <a:pt x="465" y="0"/>
                </a:cubicBezTo>
                <a:cubicBezTo>
                  <a:pt x="1517" y="0"/>
                  <a:pt x="1517" y="0"/>
                  <a:pt x="1517" y="0"/>
                </a:cubicBezTo>
                <a:cubicBezTo>
                  <a:pt x="1517" y="1068"/>
                  <a:pt x="1517" y="1068"/>
                  <a:pt x="1517" y="1068"/>
                </a:cubicBezTo>
                <a:cubicBezTo>
                  <a:pt x="1281" y="1068"/>
                  <a:pt x="1281" y="1068"/>
                  <a:pt x="1281" y="1068"/>
                </a:cubicBezTo>
                <a:cubicBezTo>
                  <a:pt x="1281" y="400"/>
                  <a:pt x="1281" y="400"/>
                  <a:pt x="1281" y="400"/>
                </a:cubicBezTo>
                <a:cubicBezTo>
                  <a:pt x="169" y="1522"/>
                  <a:pt x="169" y="1522"/>
                  <a:pt x="169" y="1522"/>
                </a:cubicBezTo>
                <a:cubicBezTo>
                  <a:pt x="2" y="1523"/>
                  <a:pt x="2" y="1523"/>
                  <a:pt x="2" y="1523"/>
                </a:cubicBezTo>
                <a:cubicBezTo>
                  <a:pt x="2" y="1523"/>
                  <a:pt x="0" y="1365"/>
                  <a:pt x="6" y="135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ZoneTexte 234"/>
          <p:cNvSpPr txBox="1"/>
          <p:nvPr/>
        </p:nvSpPr>
        <p:spPr>
          <a:xfrm>
            <a:off x="100266" y="993414"/>
            <a:ext cx="447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20" dirty="0" smtClean="0">
                <a:solidFill>
                  <a:srgbClr val="FF0000"/>
                </a:solidFill>
              </a:rPr>
              <a:t>SANTE MENTALE</a:t>
            </a:r>
            <a:r>
              <a:rPr lang="fr-FR" sz="1400" spc="-50" dirty="0" smtClean="0">
                <a:solidFill>
                  <a:srgbClr val="FF0000"/>
                </a:solidFill>
              </a:rPr>
              <a:t>    </a:t>
            </a:r>
            <a:r>
              <a:rPr lang="fr-FR" sz="1400" dirty="0" smtClean="0"/>
              <a:t>Quel a été l’impact  </a:t>
            </a:r>
            <a:br>
              <a:rPr lang="fr-FR" sz="1400" dirty="0" smtClean="0"/>
            </a:br>
            <a:r>
              <a:rPr lang="fr-FR" sz="1400" dirty="0" smtClean="0"/>
              <a:t> 	            de la crise et du confinement ?</a:t>
            </a:r>
            <a:endParaRPr lang="fr-FR" sz="140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204590" y="1394221"/>
            <a:ext cx="1179710" cy="1897609"/>
          </a:xfrm>
          <a:prstGeom prst="rect">
            <a:avLst/>
          </a:prstGeom>
          <a:solidFill>
            <a:srgbClr val="ECEDF7"/>
          </a:solidFill>
          <a:ln>
            <a:noFill/>
          </a:ln>
        </p:spPr>
        <p:txBody>
          <a:bodyPr wrap="square" lIns="36000" tIns="18000" rIns="0" rtlCol="0">
            <a:noAutofit/>
          </a:bodyPr>
          <a:lstStyle/>
          <a:p>
            <a:pPr>
              <a:lnSpc>
                <a:spcPts val="1000"/>
              </a:lnSpc>
            </a:pPr>
            <a:r>
              <a:rPr lang="fr-FR" sz="1000" b="1" spc="50" dirty="0" smtClean="0">
                <a:solidFill>
                  <a:srgbClr val="FF0000"/>
                </a:solidFill>
              </a:rPr>
              <a:t>Les </a:t>
            </a:r>
            <a:r>
              <a:rPr lang="fr-FR" sz="1000" b="1" spc="50" dirty="0">
                <a:solidFill>
                  <a:srgbClr val="FF0000"/>
                </a:solidFill>
              </a:rPr>
              <a:t>inégalités </a:t>
            </a:r>
            <a:r>
              <a:rPr lang="fr-FR" sz="1000" b="1" spc="50" dirty="0" smtClean="0">
                <a:solidFill>
                  <a:srgbClr val="FF0000"/>
                </a:solidFill>
              </a:rPr>
              <a:t/>
            </a:r>
            <a:br>
              <a:rPr lang="fr-FR" sz="1000" b="1" spc="50" dirty="0" smtClean="0">
                <a:solidFill>
                  <a:srgbClr val="FF0000"/>
                </a:solidFill>
              </a:rPr>
            </a:br>
            <a:r>
              <a:rPr lang="fr-FR" sz="1000" b="1" spc="50" dirty="0" smtClean="0">
                <a:solidFill>
                  <a:srgbClr val="FF0000"/>
                </a:solidFill>
              </a:rPr>
              <a:t>face </a:t>
            </a:r>
            <a:r>
              <a:rPr lang="fr-FR" sz="1000" b="1" spc="50" dirty="0">
                <a:solidFill>
                  <a:srgbClr val="FF0000"/>
                </a:solidFill>
              </a:rPr>
              <a:t>au risque </a:t>
            </a:r>
            <a:r>
              <a:rPr lang="fr-FR" sz="1000" b="1" spc="50" dirty="0" smtClean="0">
                <a:solidFill>
                  <a:srgbClr val="FF0000"/>
                </a:solidFill>
              </a:rPr>
              <a:t/>
            </a:r>
            <a:br>
              <a:rPr lang="fr-FR" sz="1000" b="1" spc="50" dirty="0" smtClean="0">
                <a:solidFill>
                  <a:srgbClr val="FF0000"/>
                </a:solidFill>
              </a:rPr>
            </a:br>
            <a:r>
              <a:rPr lang="fr-FR" sz="1000" b="1" spc="50" dirty="0" smtClean="0">
                <a:solidFill>
                  <a:srgbClr val="FF0000"/>
                </a:solidFill>
              </a:rPr>
              <a:t>de </a:t>
            </a:r>
            <a:r>
              <a:rPr lang="fr-FR" sz="1000" b="1" spc="50" dirty="0">
                <a:solidFill>
                  <a:srgbClr val="FF0000"/>
                </a:solidFill>
              </a:rPr>
              <a:t>détresse psychologique pendant le </a:t>
            </a:r>
            <a:r>
              <a:rPr lang="fr-FR" sz="1000" b="1" spc="50" dirty="0" smtClean="0">
                <a:solidFill>
                  <a:srgbClr val="FF0000"/>
                </a:solidFill>
              </a:rPr>
              <a:t>confinement</a:t>
            </a:r>
          </a:p>
          <a:p>
            <a:pPr>
              <a:lnSpc>
                <a:spcPts val="400"/>
              </a:lnSpc>
            </a:pPr>
            <a:endParaRPr lang="fr-FR" sz="200" dirty="0" smtClean="0"/>
          </a:p>
          <a:p>
            <a:pPr>
              <a:lnSpc>
                <a:spcPts val="800"/>
              </a:lnSpc>
            </a:pPr>
            <a:r>
              <a:rPr lang="fr-FR" sz="700" b="1" dirty="0" smtClean="0"/>
              <a:t>IRDES / Questions </a:t>
            </a:r>
            <a:r>
              <a:rPr lang="fr-FR" sz="700" b="1" dirty="0"/>
              <a:t>d'économie de la santé n° 249 - Juin </a:t>
            </a:r>
            <a:r>
              <a:rPr lang="fr-FR" sz="700" b="1" dirty="0" smtClean="0"/>
              <a:t>2020</a:t>
            </a:r>
          </a:p>
          <a:p>
            <a:pPr marL="628650">
              <a:lnSpc>
                <a:spcPts val="400"/>
              </a:lnSpc>
            </a:pPr>
            <a:endParaRPr lang="fr-FR" sz="200" dirty="0" smtClean="0"/>
          </a:p>
          <a:p>
            <a:pPr marL="628650"/>
            <a:r>
              <a:rPr lang="fr-FR" sz="700" dirty="0" smtClean="0"/>
              <a:t>Premiers </a:t>
            </a:r>
            <a:r>
              <a:rPr lang="fr-FR" sz="700" dirty="0"/>
              <a:t>résultats </a:t>
            </a:r>
            <a:r>
              <a:rPr lang="fr-FR" sz="700" dirty="0" smtClean="0"/>
              <a:t/>
            </a:r>
            <a:br>
              <a:rPr lang="fr-FR" sz="700" dirty="0" smtClean="0"/>
            </a:br>
            <a:r>
              <a:rPr lang="fr-FR" sz="700" dirty="0" smtClean="0"/>
              <a:t>de </a:t>
            </a:r>
            <a:r>
              <a:rPr lang="fr-FR" sz="700" dirty="0"/>
              <a:t>l’enquête COCLICO </a:t>
            </a:r>
            <a:r>
              <a:rPr lang="fr-FR" sz="700" dirty="0" smtClean="0"/>
              <a:t/>
            </a:r>
            <a:br>
              <a:rPr lang="fr-FR" sz="700" dirty="0" smtClean="0"/>
            </a:br>
            <a:r>
              <a:rPr lang="fr-FR" sz="700" dirty="0" smtClean="0"/>
              <a:t>menée du </a:t>
            </a:r>
            <a:br>
              <a:rPr lang="fr-FR" sz="700" dirty="0" smtClean="0"/>
            </a:br>
            <a:r>
              <a:rPr lang="fr-FR" sz="700" dirty="0" smtClean="0"/>
              <a:t>3 </a:t>
            </a:r>
            <a:r>
              <a:rPr lang="fr-FR" sz="700" dirty="0"/>
              <a:t>au 14 avril 2020</a:t>
            </a:r>
          </a:p>
          <a:p>
            <a:pPr>
              <a:lnSpc>
                <a:spcPts val="1000"/>
              </a:lnSpc>
            </a:pPr>
            <a:r>
              <a:rPr lang="fr-FR" sz="700" dirty="0" smtClean="0"/>
              <a:t> 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-904620" y="1544880"/>
            <a:ext cx="604391" cy="558662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ts val="900"/>
              </a:lnSpc>
            </a:pPr>
            <a:endParaRPr lang="fr-FR" sz="900" b="1" dirty="0">
              <a:solidFill>
                <a:srgbClr val="000091"/>
              </a:solidFill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4774330" y="1386054"/>
            <a:ext cx="1611250" cy="631185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noAutofit/>
          </a:bodyPr>
          <a:lstStyle/>
          <a:p>
            <a:pPr>
              <a:lnSpc>
                <a:spcPts val="900"/>
              </a:lnSpc>
            </a:pPr>
            <a:r>
              <a:rPr lang="fr-FR" sz="800" b="1" dirty="0" smtClean="0">
                <a:solidFill>
                  <a:srgbClr val="E1000F"/>
                </a:solidFill>
              </a:rPr>
              <a:t>POSITIFS </a:t>
            </a:r>
            <a:r>
              <a:rPr lang="fr-FR" sz="800" b="1" dirty="0" smtClean="0">
                <a:solidFill>
                  <a:schemeClr val="bg1"/>
                </a:solidFill>
              </a:rPr>
              <a:t>EN MOYENNE  </a:t>
            </a:r>
            <a:r>
              <a:rPr lang="fr-FR" sz="800" baseline="30000" dirty="0" smtClean="0">
                <a:solidFill>
                  <a:schemeClr val="bg1"/>
                </a:solidFill>
              </a:rPr>
              <a:t>(</a:t>
            </a:r>
            <a:r>
              <a:rPr lang="fr-FR" sz="800" dirty="0" smtClean="0">
                <a:solidFill>
                  <a:schemeClr val="bg1"/>
                </a:solidFill>
              </a:rPr>
              <a:t>*</a:t>
            </a:r>
            <a:r>
              <a:rPr lang="fr-FR" sz="800" baseline="30000" dirty="0" smtClean="0">
                <a:solidFill>
                  <a:schemeClr val="bg1"/>
                </a:solidFill>
              </a:rPr>
              <a:t>)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aseline="30000" dirty="0" smtClean="0"/>
              <a:t/>
            </a:r>
            <a:br>
              <a:rPr lang="fr-FR" sz="800" baseline="30000" dirty="0" smtClean="0"/>
            </a:br>
            <a:r>
              <a:rPr lang="fr-FR" sz="700" spc="-20" dirty="0" smtClean="0">
                <a:solidFill>
                  <a:schemeClr val="bg1"/>
                </a:solidFill>
              </a:rPr>
              <a:t>en ce moment  en  Occitanie. 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Près de 20 000 tests sont réalisés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en moyenne chaque semaine</a:t>
            </a:r>
            <a:br>
              <a:rPr lang="fr-FR" sz="700" spc="-20" dirty="0" smtClean="0">
                <a:solidFill>
                  <a:schemeClr val="bg1"/>
                </a:solidFill>
              </a:rPr>
            </a:br>
            <a:r>
              <a:rPr lang="fr-FR" sz="700" spc="-20" dirty="0" smtClean="0">
                <a:solidFill>
                  <a:schemeClr val="bg1"/>
                </a:solidFill>
              </a:rPr>
              <a:t>dans la région</a:t>
            </a:r>
            <a:r>
              <a:rPr lang="fr-FR" sz="700" spc="-20" dirty="0">
                <a:solidFill>
                  <a:schemeClr val="bg1"/>
                </a:solidFill>
              </a:rPr>
              <a:t> </a:t>
            </a:r>
            <a:r>
              <a:rPr lang="fr-FR" sz="700" spc="-20" dirty="0" smtClean="0">
                <a:solidFill>
                  <a:schemeClr val="bg1"/>
                </a:solidFill>
              </a:rPr>
              <a:t>actuellement.</a:t>
            </a:r>
            <a:endParaRPr lang="fr-FR" sz="800" spc="-30" dirty="0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532674" y="-2183672"/>
            <a:ext cx="84670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800" b="1" dirty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" b="1" dirty="0">
                <a:solidFill>
                  <a:schemeClr val="bg1"/>
                </a:solidFill>
              </a:rPr>
              <a:t> </a:t>
            </a:r>
            <a:r>
              <a:rPr lang="fr-FR" sz="800" b="1" dirty="0">
                <a:solidFill>
                  <a:schemeClr val="bg1"/>
                </a:solidFill>
              </a:rPr>
              <a:t>CAS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4756804" y="1058793"/>
            <a:ext cx="151644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r>
              <a:rPr lang="fr-F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="1" dirty="0" smtClean="0">
                <a:solidFill>
                  <a:schemeClr val="bg1"/>
                </a:solidFill>
              </a:rPr>
              <a:t>DE TESTS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33281" r="26300" b="8654"/>
          <a:stretch/>
        </p:blipFill>
        <p:spPr bwMode="auto">
          <a:xfrm>
            <a:off x="-5250121" y="1898629"/>
            <a:ext cx="2170342" cy="151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Freeform 37"/>
          <p:cNvSpPr>
            <a:spLocks/>
          </p:cNvSpPr>
          <p:nvPr/>
        </p:nvSpPr>
        <p:spPr bwMode="auto">
          <a:xfrm flipV="1">
            <a:off x="-1625140" y="2274201"/>
            <a:ext cx="220538" cy="197498"/>
          </a:xfrm>
          <a:custGeom>
            <a:avLst/>
            <a:gdLst>
              <a:gd name="T0" fmla="*/ 100 w 1645"/>
              <a:gd name="T1" fmla="*/ 1300 h 1304"/>
              <a:gd name="T2" fmla="*/ 1016 w 1645"/>
              <a:gd name="T3" fmla="*/ 374 h 1304"/>
              <a:gd name="T4" fmla="*/ 0 w 1645"/>
              <a:gd name="T5" fmla="*/ 374 h 1304"/>
              <a:gd name="T6" fmla="*/ 0 w 1645"/>
              <a:gd name="T7" fmla="*/ 0 h 1304"/>
              <a:gd name="T8" fmla="*/ 1640 w 1645"/>
              <a:gd name="T9" fmla="*/ 0 h 1304"/>
              <a:gd name="T10" fmla="*/ 1645 w 1645"/>
              <a:gd name="T11" fmla="*/ 1295 h 1304"/>
              <a:gd name="T12" fmla="*/ 1271 w 1645"/>
              <a:gd name="T13" fmla="*/ 1300 h 1304"/>
              <a:gd name="T14" fmla="*/ 1271 w 1645"/>
              <a:gd name="T15" fmla="*/ 624 h 1304"/>
              <a:gd name="T16" fmla="*/ 591 w 1645"/>
              <a:gd name="T17" fmla="*/ 1304 h 1304"/>
              <a:gd name="T18" fmla="*/ 100 w 1645"/>
              <a:gd name="T19" fmla="*/ 130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5" h="1304">
                <a:moveTo>
                  <a:pt x="100" y="1300"/>
                </a:moveTo>
                <a:lnTo>
                  <a:pt x="1016" y="374"/>
                </a:lnTo>
                <a:lnTo>
                  <a:pt x="0" y="374"/>
                </a:lnTo>
                <a:lnTo>
                  <a:pt x="0" y="0"/>
                </a:lnTo>
                <a:lnTo>
                  <a:pt x="1640" y="0"/>
                </a:lnTo>
                <a:lnTo>
                  <a:pt x="1645" y="1295"/>
                </a:lnTo>
                <a:lnTo>
                  <a:pt x="1271" y="1300"/>
                </a:lnTo>
                <a:lnTo>
                  <a:pt x="1271" y="624"/>
                </a:lnTo>
                <a:lnTo>
                  <a:pt x="591" y="1304"/>
                </a:lnTo>
                <a:lnTo>
                  <a:pt x="100" y="1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5563" r="4571" b="5563"/>
          <a:stretch/>
        </p:blipFill>
        <p:spPr>
          <a:xfrm>
            <a:off x="-766651" y="1636523"/>
            <a:ext cx="364933" cy="364813"/>
          </a:xfrm>
          <a:prstGeom prst="rect">
            <a:avLst/>
          </a:prstGeom>
        </p:spPr>
      </p:pic>
      <p:sp>
        <p:nvSpPr>
          <p:cNvPr id="167" name="Oval 6"/>
          <p:cNvSpPr>
            <a:spLocks noChangeArrowheads="1"/>
          </p:cNvSpPr>
          <p:nvPr/>
        </p:nvSpPr>
        <p:spPr bwMode="auto">
          <a:xfrm>
            <a:off x="899712" y="4948134"/>
            <a:ext cx="1080000" cy="1080000"/>
          </a:xfrm>
          <a:prstGeom prst="ellipse">
            <a:avLst/>
          </a:prstGeom>
          <a:solidFill>
            <a:srgbClr val="0000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50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35" t="33590" r="17117" b="13889"/>
          <a:stretch/>
        </p:blipFill>
        <p:spPr bwMode="auto">
          <a:xfrm>
            <a:off x="3490830" y="7468294"/>
            <a:ext cx="1035857" cy="9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1" t="24718" r="31691" b="18800"/>
          <a:stretch/>
        </p:blipFill>
        <p:spPr bwMode="auto">
          <a:xfrm>
            <a:off x="2405842" y="7470319"/>
            <a:ext cx="1051258" cy="9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/>
          <p:cNvSpPr/>
          <p:nvPr/>
        </p:nvSpPr>
        <p:spPr>
          <a:xfrm>
            <a:off x="2781480" y="7995546"/>
            <a:ext cx="419183" cy="419183"/>
          </a:xfrm>
          <a:prstGeom prst="ellipse">
            <a:avLst/>
          </a:prstGeom>
          <a:noFill/>
          <a:ln w="127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3853216" y="7999783"/>
            <a:ext cx="419183" cy="419183"/>
          </a:xfrm>
          <a:prstGeom prst="ellipse">
            <a:avLst/>
          </a:prstGeom>
          <a:noFill/>
          <a:ln w="127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stCxn id="26" idx="3"/>
          </p:cNvCxnSpPr>
          <p:nvPr/>
        </p:nvCxnSpPr>
        <p:spPr>
          <a:xfrm flipH="1">
            <a:off x="2713052" y="8353341"/>
            <a:ext cx="129816" cy="108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/>
          <p:cNvSpPr txBox="1"/>
          <p:nvPr/>
        </p:nvSpPr>
        <p:spPr>
          <a:xfrm>
            <a:off x="2311332" y="8449543"/>
            <a:ext cx="111401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fr-FR" sz="1000" b="1" spc="50" dirty="0">
                <a:solidFill>
                  <a:srgbClr val="FF0000"/>
                </a:solidFill>
              </a:rPr>
              <a:t>Taux de dépistage </a:t>
            </a:r>
            <a:r>
              <a:rPr lang="fr-FR" sz="600" i="1" dirty="0" smtClean="0">
                <a:solidFill>
                  <a:srgbClr val="000000"/>
                </a:solidFill>
              </a:rPr>
              <a:t>pour le </a:t>
            </a:r>
            <a:br>
              <a:rPr lang="fr-FR" sz="600" i="1" dirty="0" smtClean="0">
                <a:solidFill>
                  <a:srgbClr val="000000"/>
                </a:solidFill>
              </a:rPr>
            </a:br>
            <a:r>
              <a:rPr lang="fr-FR" sz="600" i="1" dirty="0" smtClean="0">
                <a:solidFill>
                  <a:srgbClr val="000000"/>
                </a:solidFill>
              </a:rPr>
              <a:t>SARS-CoV-2 par </a:t>
            </a:r>
            <a:r>
              <a:rPr lang="fr-FR" sz="600" i="1" dirty="0">
                <a:solidFill>
                  <a:srgbClr val="000000"/>
                </a:solidFill>
              </a:rPr>
              <a:t>département, France, 7 au 13 juin 2020 (</a:t>
            </a:r>
            <a:r>
              <a:rPr lang="fr-FR" sz="600" i="1" dirty="0" smtClean="0">
                <a:solidFill>
                  <a:srgbClr val="000000"/>
                </a:solidFill>
              </a:rPr>
              <a:t>source SI-DEP 11/06/2020)</a:t>
            </a:r>
            <a:endParaRPr lang="fr-FR" sz="600" i="1" dirty="0">
              <a:solidFill>
                <a:srgbClr val="000000"/>
              </a:solidFill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3412669" y="8449543"/>
            <a:ext cx="135798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fr-FR" sz="1000" b="1" spc="50" dirty="0" smtClean="0">
                <a:solidFill>
                  <a:srgbClr val="FF0000"/>
                </a:solidFill>
              </a:rPr>
              <a:t>Taux </a:t>
            </a:r>
            <a:r>
              <a:rPr lang="fr-FR" sz="1000" b="1" spc="50" dirty="0">
                <a:solidFill>
                  <a:srgbClr val="FF0000"/>
                </a:solidFill>
              </a:rPr>
              <a:t>d’incidence</a:t>
            </a:r>
            <a:r>
              <a:rPr lang="fr-FR" sz="600" i="1" dirty="0">
                <a:solidFill>
                  <a:srgbClr val="000000"/>
                </a:solidFill>
              </a:rPr>
              <a:t> </a:t>
            </a:r>
            <a:r>
              <a:rPr lang="fr-FR" sz="600" i="1" dirty="0" smtClean="0">
                <a:solidFill>
                  <a:srgbClr val="000000"/>
                </a:solidFill>
              </a:rPr>
              <a:t/>
            </a:r>
            <a:br>
              <a:rPr lang="fr-FR" sz="600" i="1" dirty="0" smtClean="0">
                <a:solidFill>
                  <a:srgbClr val="000000"/>
                </a:solidFill>
              </a:rPr>
            </a:br>
            <a:r>
              <a:rPr lang="fr-FR" sz="1000" b="1" spc="50" dirty="0" smtClean="0">
                <a:solidFill>
                  <a:srgbClr val="FF0000"/>
                </a:solidFill>
              </a:rPr>
              <a:t>de </a:t>
            </a:r>
            <a:r>
              <a:rPr lang="fr-FR" sz="1000" b="1" spc="50" dirty="0">
                <a:solidFill>
                  <a:srgbClr val="FF0000"/>
                </a:solidFill>
              </a:rPr>
              <a:t>l’infection </a:t>
            </a:r>
            <a:r>
              <a:rPr lang="fr-FR" sz="600" i="1" dirty="0">
                <a:solidFill>
                  <a:srgbClr val="000000"/>
                </a:solidFill>
              </a:rPr>
              <a:t>par le</a:t>
            </a:r>
          </a:p>
          <a:p>
            <a:pPr>
              <a:lnSpc>
                <a:spcPts val="700"/>
              </a:lnSpc>
            </a:pPr>
            <a:r>
              <a:rPr lang="fr-FR" sz="600" i="1" spc="-20" dirty="0">
                <a:solidFill>
                  <a:srgbClr val="000000"/>
                </a:solidFill>
              </a:rPr>
              <a:t>SARS-CoV-2 pour 100 </a:t>
            </a:r>
            <a:r>
              <a:rPr lang="fr-FR" sz="600" i="1" spc="-20" dirty="0" smtClean="0">
                <a:solidFill>
                  <a:srgbClr val="000000"/>
                </a:solidFill>
              </a:rPr>
              <a:t>000 habitant</a:t>
            </a:r>
            <a:r>
              <a:rPr lang="fr-FR" sz="600" i="1" spc="10" dirty="0" smtClean="0">
                <a:solidFill>
                  <a:srgbClr val="000000"/>
                </a:solidFill>
              </a:rPr>
              <a:t>s </a:t>
            </a:r>
            <a:br>
              <a:rPr lang="fr-FR" sz="600" i="1" spc="10" dirty="0" smtClean="0">
                <a:solidFill>
                  <a:srgbClr val="000000"/>
                </a:solidFill>
              </a:rPr>
            </a:br>
            <a:r>
              <a:rPr lang="fr-FR" sz="600" i="1" dirty="0" smtClean="0">
                <a:solidFill>
                  <a:srgbClr val="000000"/>
                </a:solidFill>
              </a:rPr>
              <a:t>par département</a:t>
            </a:r>
            <a:r>
              <a:rPr lang="fr-FR" sz="600" i="1" dirty="0">
                <a:solidFill>
                  <a:srgbClr val="000000"/>
                </a:solidFill>
              </a:rPr>
              <a:t>, France, 7 au </a:t>
            </a:r>
            <a:r>
              <a:rPr lang="fr-FR" sz="600" i="1" dirty="0" smtClean="0">
                <a:solidFill>
                  <a:srgbClr val="000000"/>
                </a:solidFill>
              </a:rPr>
              <a:t>13</a:t>
            </a:r>
            <a:br>
              <a:rPr lang="fr-FR" sz="600" i="1" dirty="0" smtClean="0">
                <a:solidFill>
                  <a:srgbClr val="000000"/>
                </a:solidFill>
              </a:rPr>
            </a:br>
            <a:r>
              <a:rPr lang="fr-FR" sz="600" i="1" dirty="0" smtClean="0">
                <a:solidFill>
                  <a:srgbClr val="000000"/>
                </a:solidFill>
              </a:rPr>
              <a:t> </a:t>
            </a:r>
            <a:r>
              <a:rPr lang="fr-FR" sz="600" i="1" dirty="0">
                <a:solidFill>
                  <a:srgbClr val="000000"/>
                </a:solidFill>
              </a:rPr>
              <a:t>juin 2020 (</a:t>
            </a:r>
            <a:r>
              <a:rPr lang="fr-FR" sz="600" i="1" dirty="0" smtClean="0">
                <a:solidFill>
                  <a:srgbClr val="000000"/>
                </a:solidFill>
              </a:rPr>
              <a:t>source SI-DEP</a:t>
            </a:r>
            <a:r>
              <a:rPr lang="fr-FR" sz="600" i="1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75" name="Connecteur droit 174"/>
          <p:cNvCxnSpPr/>
          <p:nvPr/>
        </p:nvCxnSpPr>
        <p:spPr>
          <a:xfrm flipH="1">
            <a:off x="3788207" y="8357306"/>
            <a:ext cx="129816" cy="108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761946" y="1995294"/>
            <a:ext cx="9092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fr-FR" sz="600" i="1" baseline="30000" dirty="0" smtClean="0"/>
              <a:t>(</a:t>
            </a:r>
            <a:r>
              <a:rPr lang="fr-FR" sz="600" i="1" dirty="0" smtClean="0"/>
              <a:t>*</a:t>
            </a:r>
            <a:r>
              <a:rPr lang="fr-FR" sz="600" i="1" baseline="30000" dirty="0" smtClean="0"/>
              <a:t>)</a:t>
            </a:r>
            <a:r>
              <a:rPr lang="fr-FR" sz="600" i="1" dirty="0" smtClean="0"/>
              <a:t> </a:t>
            </a:r>
            <a:r>
              <a:rPr lang="fr-FR" sz="600" i="1" baseline="30000" dirty="0" smtClean="0"/>
              <a:t>Source </a:t>
            </a:r>
            <a:r>
              <a:rPr lang="fr-FR" sz="600" i="1" baseline="30000" dirty="0"/>
              <a:t>: Santé Publique France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1213" y="1081650"/>
            <a:ext cx="4572000" cy="86792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dirty="0"/>
              <a:t>Malgré la faible circulation virale d’une façon générale en Occitanie (indicateurs épidémiologiques de surveillance syndromique en diminution ou stables à des niveaux bas depuis plusieurs semaines), des clusters y restent </a:t>
            </a:r>
            <a:r>
              <a:rPr lang="fr-FR" dirty="0" err="1"/>
              <a:t>ac-tifs</a:t>
            </a:r>
            <a:r>
              <a:rPr lang="fr-FR" dirty="0"/>
              <a:t>. Ils sont moins nombreux et touchent moins souvent qu’auparavant les établissements hébergeant des </a:t>
            </a:r>
            <a:r>
              <a:rPr lang="fr-FR" dirty="0" err="1"/>
              <a:t>per-sonnes</a:t>
            </a:r>
            <a:r>
              <a:rPr lang="fr-FR" dirty="0"/>
              <a:t> âgées dépendantes (</a:t>
            </a:r>
            <a:r>
              <a:rPr lang="fr-FR" dirty="0" err="1"/>
              <a:t>Ehpad</a:t>
            </a:r>
            <a:r>
              <a:rPr lang="fr-FR" dirty="0"/>
              <a:t>). Ils concernent actuellement plutôt des groupes sociaux où la mobilité et/ou la difficulté de mettre en place les mesures barrières favorisent la transmission virale. </a:t>
            </a:r>
          </a:p>
          <a:p>
            <a:r>
              <a:rPr lang="fr-FR" dirty="0"/>
              <a:t>Ainsi, le cluster </a:t>
            </a:r>
            <a:r>
              <a:rPr lang="fr-FR" dirty="0" err="1"/>
              <a:t>trans-régional</a:t>
            </a:r>
            <a:r>
              <a:rPr lang="fr-FR" dirty="0"/>
              <a:t> Occitanie-PACA, chez des travailleurs agricoles de trois départements contigus est toujours actif et un nouveau cluster a été identifié en Haute-Garonne au sein d’un groupe de cinq familles </a:t>
            </a:r>
            <a:r>
              <a:rPr lang="fr-FR" dirty="0" err="1"/>
              <a:t>sociale-ment</a:t>
            </a:r>
            <a:r>
              <a:rPr lang="fr-FR" dirty="0"/>
              <a:t> défavorisées. Les actions de dépistage chez les personnes contact ou dans la communauté et les mesures d’isolement des personnes atteintes par le virus se poursuivent. </a:t>
            </a:r>
          </a:p>
          <a:p>
            <a:r>
              <a:rPr lang="fr-FR" dirty="0"/>
              <a:t>Aucune diffusion communautaire non contrôlée n’est identifiée à ce jour en Occitanie. Par ailleurs, les données de surveillance syndromique (</a:t>
            </a:r>
            <a:r>
              <a:rPr lang="fr-FR" dirty="0" err="1"/>
              <a:t>Oscour</a:t>
            </a:r>
            <a:r>
              <a:rPr lang="fr-FR" dirty="0"/>
              <a:t>, SOS médecin) et d’hospitalisation (SIVIC), ne montrent pas d’</a:t>
            </a:r>
            <a:r>
              <a:rPr lang="fr-FR" dirty="0" err="1"/>
              <a:t>augmenta-tion</a:t>
            </a:r>
            <a:r>
              <a:rPr lang="fr-FR" dirty="0"/>
              <a:t> dans la région et notamment le Gard et la Haute-Garonne. </a:t>
            </a:r>
          </a:p>
        </p:txBody>
      </p:sp>
      <p:pic>
        <p:nvPicPr>
          <p:cNvPr id="141" name="Picture 1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11432" r="32318" b="3427"/>
          <a:stretch/>
        </p:blipFill>
        <p:spPr bwMode="auto">
          <a:xfrm>
            <a:off x="267572" y="2499742"/>
            <a:ext cx="515581" cy="725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490" y="3439121"/>
            <a:ext cx="1179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spc="50" dirty="0"/>
              <a:t>Selon l’IRDES, </a:t>
            </a:r>
            <a:r>
              <a:rPr lang="fr-FR" sz="1000" b="1" spc="50" dirty="0" smtClean="0"/>
              <a:t/>
            </a:r>
            <a:br>
              <a:rPr lang="fr-FR" sz="1000" b="1" spc="50" dirty="0" smtClean="0"/>
            </a:br>
            <a:r>
              <a:rPr lang="fr-FR" sz="1000" b="1" spc="50" dirty="0" smtClean="0"/>
              <a:t>le </a:t>
            </a:r>
            <a:r>
              <a:rPr lang="fr-FR" sz="1000" b="1" spc="50" dirty="0"/>
              <a:t>confinement </a:t>
            </a:r>
            <a:r>
              <a:rPr lang="fr-FR" sz="1000" b="1" spc="50" dirty="0" smtClean="0"/>
              <a:t/>
            </a:r>
            <a:br>
              <a:rPr lang="fr-FR" sz="1000" b="1" spc="50" dirty="0" smtClean="0"/>
            </a:br>
            <a:r>
              <a:rPr lang="fr-FR" sz="1000" b="1" spc="50" dirty="0" smtClean="0"/>
              <a:t>aurait affecté</a:t>
            </a:r>
            <a:endParaRPr lang="fr-FR" sz="1000" b="1" spc="50" dirty="0"/>
          </a:p>
          <a:p>
            <a:r>
              <a:rPr lang="fr-FR" sz="1000" b="1" spc="50" dirty="0"/>
              <a:t>plus fortement des populations déjà vulnérables</a:t>
            </a:r>
          </a:p>
          <a:p>
            <a:r>
              <a:rPr lang="fr-FR" sz="1000" b="1" spc="50" dirty="0"/>
              <a:t>et </a:t>
            </a:r>
            <a:r>
              <a:rPr lang="fr-FR" sz="1000" b="1" spc="50" dirty="0" smtClean="0"/>
              <a:t>renforcé </a:t>
            </a:r>
            <a:r>
              <a:rPr lang="fr-FR" sz="1000" b="1" spc="50" dirty="0"/>
              <a:t>des inégalités préexistantes.</a:t>
            </a:r>
          </a:p>
        </p:txBody>
      </p:sp>
    </p:spTree>
    <p:extLst>
      <p:ext uri="{BB962C8B-B14F-4D97-AF65-F5344CB8AC3E}">
        <p14:creationId xmlns:p14="http://schemas.microsoft.com/office/powerpoint/2010/main" val="17344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Personnalisé 2">
      <a:dk1>
        <a:srgbClr val="000091"/>
      </a:dk1>
      <a:lt1>
        <a:sysClr val="window" lastClr="FFFFFF"/>
      </a:lt1>
      <a:dk2>
        <a:srgbClr val="000091"/>
      </a:dk2>
      <a:lt2>
        <a:srgbClr val="EEECE1"/>
      </a:lt2>
      <a:accent1>
        <a:srgbClr val="E1000F"/>
      </a:accent1>
      <a:accent2>
        <a:srgbClr val="000091"/>
      </a:accent2>
      <a:accent3>
        <a:srgbClr val="000091"/>
      </a:accent3>
      <a:accent4>
        <a:srgbClr val="000091"/>
      </a:accent4>
      <a:accent5>
        <a:srgbClr val="000091"/>
      </a:accent5>
      <a:accent6>
        <a:srgbClr val="000091"/>
      </a:accent6>
      <a:hlink>
        <a:srgbClr val="000091"/>
      </a:hlink>
      <a:folHlink>
        <a:srgbClr val="0000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400">
          <a:noFill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173</TotalTime>
  <Words>800</Words>
  <Application>Microsoft Office PowerPoint</Application>
  <PresentationFormat>Affichage à l'écran (16:9)</PresentationFormat>
  <Paragraphs>193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Thème1</vt:lpstr>
      <vt:lpstr>Bulletin d’information COVID-19 en Occitanie  Mardi 23 juin 2020 à 20h</vt:lpstr>
    </vt:vector>
  </TitlesOfParts>
  <Company>ARS Midi-Pyrénées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CHARTON, Christophe</dc:creator>
  <cp:lastModifiedBy>DROCHON, Vincent</cp:lastModifiedBy>
  <cp:revision>1402</cp:revision>
  <cp:lastPrinted>2020-06-09T17:45:01Z</cp:lastPrinted>
  <dcterms:created xsi:type="dcterms:W3CDTF">2018-08-29T15:13:07Z</dcterms:created>
  <dcterms:modified xsi:type="dcterms:W3CDTF">2020-06-23T18:26:38Z</dcterms:modified>
</cp:coreProperties>
</file>