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8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26F1C7-A54E-0F82-EB5D-AF23CE1DC19A}" name="Cécile BARTHET" initials="CB" userId="S::cecile.barthet@alcimed.com::f5b1d5b2-6c03-4842-9c57-7bf4b134e3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5FF"/>
    <a:srgbClr val="07DFAF"/>
    <a:srgbClr val="5C42B2"/>
    <a:srgbClr val="C3FDF1"/>
    <a:srgbClr val="D8EEC0"/>
    <a:srgbClr val="92D050"/>
    <a:srgbClr val="E6E6E6"/>
    <a:srgbClr val="E2EFDA"/>
    <a:srgbClr val="FFF2CC"/>
    <a:srgbClr val="FCB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>
      <p:cViewPr>
        <p:scale>
          <a:sx n="100" d="100"/>
          <a:sy n="100" d="100"/>
        </p:scale>
        <p:origin x="1622" y="-13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308A5-AFDB-44B2-8B22-3BB8C1CAA8A3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7F1E9-0490-40B5-A048-773333532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58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7F1E9-0490-40B5-A048-77333353216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58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3452" y="9345880"/>
            <a:ext cx="1176481" cy="4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2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36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45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19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73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8" name="Picture 2" descr="Z:\BOITE A OUTILS\BAO_Images\BAO_Images_icones\Arrows and keys\flech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79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429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590204"/>
            <a:ext cx="6864377" cy="1004463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F4E3C5-DDF2-4650-88B4-0F1ED21DA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3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8" name="Picture 2" descr="Z:\BOITE A OUTILS\BAO_Images\BAO_Images_icones\Arrows and keys\fleche_v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295746-90DB-4984-A86A-950ADE096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11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C880BF-0910-4003-9474-FB2F1F884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05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_v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57663E-0764-4DBB-8229-FCA30E85ED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2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pic>
        <p:nvPicPr>
          <p:cNvPr id="3074" name="Picture 2" descr="Z:\BOITE A OUTILS\BAO_Images\BAO_Images_icones\Arrows and keys\fleche_violet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7716" y="9365158"/>
            <a:ext cx="1163782" cy="4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70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6359B3-A3B3-4ABB-A59B-9FE607BD89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5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819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ut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9172222"/>
            <a:ext cx="6858000" cy="733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rtlCol="0" anchor="ctr"/>
          <a:lstStyle/>
          <a:p>
            <a:pPr algn="ctr"/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741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pic>
        <p:nvPicPr>
          <p:cNvPr id="3074" name="Picture 2" descr="Z:\BOITE A OUTILS\BAO_Images\BAO_Images_icones\Arrows and keys\fleche_violet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0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5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66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Picture 2" descr="Z:\BOITE A OUTILS\BAO_Images\BAO_Images_icones\Arrows and keys\fleche-rou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99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-rou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38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alphaModFix amt="2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63"/>
          <p:cNvSpPr txBox="1">
            <a:spLocks/>
          </p:cNvSpPr>
          <p:nvPr/>
        </p:nvSpPr>
        <p:spPr>
          <a:xfrm>
            <a:off x="3429000" y="9499239"/>
            <a:ext cx="2160000" cy="4067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75" kern="1200" noProof="0" dirty="0">
                <a:solidFill>
                  <a:schemeClr val="tx1"/>
                </a:solidFill>
                <a:latin typeface="Lato Regular"/>
                <a:ea typeface="Lato Regular"/>
                <a:cs typeface="Lato Regular"/>
                <a:sym typeface="Lato Regular"/>
              </a:rPr>
              <a:t> Avril  2022   I</a:t>
            </a:r>
          </a:p>
        </p:txBody>
      </p:sp>
    </p:spTree>
    <p:extLst>
      <p:ext uri="{BB962C8B-B14F-4D97-AF65-F5344CB8AC3E}">
        <p14:creationId xmlns:p14="http://schemas.microsoft.com/office/powerpoint/2010/main" val="268539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2700410" y="590291"/>
            <a:ext cx="2056743" cy="7138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800" dirty="0"/>
              <a:t>JURIDIQUE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2781" y="1798431"/>
            <a:ext cx="6324346" cy="810089"/>
          </a:xfrm>
          <a:prstGeom prst="rect">
            <a:avLst/>
          </a:prstGeom>
          <a:solidFill>
            <a:schemeClr val="bg1"/>
          </a:solidFill>
          <a:ln w="28575">
            <a:solidFill>
              <a:srgbClr val="5DD5FF"/>
            </a:solidFill>
          </a:ln>
          <a:effectLst/>
        </p:spPr>
        <p:txBody>
          <a:bodyPr wrap="square" lIns="54000" tIns="54000" rIns="54000" bIns="54000">
            <a:noAutofit/>
          </a:bodyPr>
          <a:lstStyle/>
          <a:p>
            <a:pPr algn="ctr" defTabSz="685800"/>
            <a:r>
              <a:rPr lang="en-US" sz="1200" b="1" u="sng" dirty="0">
                <a:solidFill>
                  <a:srgbClr val="1E1E1E"/>
                </a:solidFill>
                <a:latin typeface="Arial"/>
              </a:rPr>
              <a:t>OBJECTIF</a:t>
            </a:r>
          </a:p>
          <a:p>
            <a:pPr algn="ctr" defTabSz="685800"/>
            <a:r>
              <a:rPr lang="fr-FR" sz="1200" b="1" dirty="0">
                <a:solidFill>
                  <a:srgbClr val="1E1E1E"/>
                </a:solidFill>
                <a:latin typeface="Arial"/>
              </a:rPr>
              <a:t>Favoriser l’adhésion à la démarche de montage du dispositif entre parties prenantes et porteur et contribuer à la mise en place d’une dynamique de co-construction </a:t>
            </a:r>
          </a:p>
          <a:p>
            <a:pPr algn="ctr" defTabSz="685800"/>
            <a:endParaRPr lang="en-US" sz="1200" b="1" dirty="0">
              <a:solidFill>
                <a:srgbClr val="1E1E1E"/>
              </a:solidFill>
              <a:latin typeface="Arial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0155984D-50AC-4B19-B1F3-C24DB1F2B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137" y="8274"/>
            <a:ext cx="1578635" cy="5820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12024FD-57D8-4C1E-84CF-D49D094D62ED}"/>
              </a:ext>
            </a:extLst>
          </p:cNvPr>
          <p:cNvSpPr txBox="1"/>
          <p:nvPr/>
        </p:nvSpPr>
        <p:spPr>
          <a:xfrm>
            <a:off x="2052970" y="55308"/>
            <a:ext cx="290713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>
                <a:solidFill>
                  <a:schemeClr val="tx2">
                    <a:lumMod val="75000"/>
                  </a:schemeClr>
                </a:solidFill>
              </a:rPr>
              <a:t>DISPOSITIF IDE DE NUIT MUTUALISE ENTRE EHPAD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C6095-C608-467A-92C7-9338ED1A9CC6}"/>
              </a:ext>
            </a:extLst>
          </p:cNvPr>
          <p:cNvSpPr/>
          <p:nvPr/>
        </p:nvSpPr>
        <p:spPr>
          <a:xfrm>
            <a:off x="62967" y="0"/>
            <a:ext cx="503967" cy="1587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vert270" lIns="72000" tIns="72000" rIns="72000" bIns="72000" rtlCol="0" anchor="ctr">
            <a:noAutofit/>
          </a:bodyPr>
          <a:lstStyle/>
          <a:p>
            <a:pPr algn="ctr"/>
            <a:r>
              <a:rPr lang="fr-FR" sz="1200" b="1" dirty="0"/>
              <a:t>Avant le portage</a:t>
            </a:r>
          </a:p>
        </p:txBody>
      </p:sp>
      <p:sp>
        <p:nvSpPr>
          <p:cNvPr id="23" name="Espace réservé du texte 1">
            <a:extLst>
              <a:ext uri="{FF2B5EF4-FFF2-40B4-BE49-F238E27FC236}">
                <a16:creationId xmlns:a16="http://schemas.microsoft.com/office/drawing/2014/main" id="{412CF821-5A07-4754-A306-3BAB111E0B7B}"/>
              </a:ext>
            </a:extLst>
          </p:cNvPr>
          <p:cNvSpPr txBox="1">
            <a:spLocks/>
          </p:cNvSpPr>
          <p:nvPr/>
        </p:nvSpPr>
        <p:spPr>
          <a:xfrm>
            <a:off x="1305752" y="945272"/>
            <a:ext cx="4846058" cy="7138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50" b="1" i="0" u="none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i="1" dirty="0" smtClean="0"/>
              <a:t>Formulaire d’engagement à </a:t>
            </a:r>
          </a:p>
          <a:p>
            <a:pPr algn="ctr"/>
            <a:r>
              <a:rPr lang="fr-FR" sz="2000" i="1" dirty="0" smtClean="0"/>
              <a:t>participer au dispositif d’IDE de Nuit mutualisé(e)</a:t>
            </a:r>
          </a:p>
          <a:p>
            <a:pPr algn="ctr"/>
            <a:r>
              <a:rPr lang="fr-FR" sz="2000" i="1" dirty="0" smtClean="0"/>
              <a:t> </a:t>
            </a:r>
            <a:endParaRPr lang="fr-FR" sz="2000" i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92CC57-F041-4ADF-973C-5FF27C33CDFB}"/>
              </a:ext>
            </a:extLst>
          </p:cNvPr>
          <p:cNvSpPr txBox="1"/>
          <p:nvPr/>
        </p:nvSpPr>
        <p:spPr>
          <a:xfrm>
            <a:off x="515219" y="3303202"/>
            <a:ext cx="1123943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/>
              <a:t>Nom du dispositif 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5FB54D-452C-472B-9DDC-0D2EE9E0E66B}"/>
              </a:ext>
            </a:extLst>
          </p:cNvPr>
          <p:cNvSpPr txBox="1"/>
          <p:nvPr/>
        </p:nvSpPr>
        <p:spPr>
          <a:xfrm>
            <a:off x="430830" y="2756464"/>
            <a:ext cx="632434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fr-FR" sz="900" i="1" dirty="0"/>
              <a:t>Ce formulaire est à renseigner par les responsables d’établissements partenaires du dispositif IDE de nuit  et à retourner au coordinateur du dispositif IDE de nuit mutualisé entre EHPAD concerné avant le………………………………………………….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B16D1A0-FEDF-472A-90E6-3E8C3624E45F}"/>
              </a:ext>
            </a:extLst>
          </p:cNvPr>
          <p:cNvSpPr txBox="1"/>
          <p:nvPr/>
        </p:nvSpPr>
        <p:spPr>
          <a:xfrm>
            <a:off x="3818228" y="3300416"/>
            <a:ext cx="2047873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/>
              <a:t>Etablissement porteur :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2B7457-0F89-452D-9F92-E7C27E9F5C19}"/>
              </a:ext>
            </a:extLst>
          </p:cNvPr>
          <p:cNvSpPr txBox="1"/>
          <p:nvPr/>
        </p:nvSpPr>
        <p:spPr>
          <a:xfrm>
            <a:off x="515218" y="3594363"/>
            <a:ext cx="15377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/>
              <a:t>Etablissement participant :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23023E3-18BA-4534-8B87-6EE963E347A7}"/>
              </a:ext>
            </a:extLst>
          </p:cNvPr>
          <p:cNvSpPr txBox="1"/>
          <p:nvPr/>
        </p:nvSpPr>
        <p:spPr>
          <a:xfrm>
            <a:off x="515218" y="3885524"/>
            <a:ext cx="1123943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/>
              <a:t>Statut :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7FC8438-D51C-4996-9C88-C6BFFD029F73}"/>
              </a:ext>
            </a:extLst>
          </p:cNvPr>
          <p:cNvSpPr txBox="1"/>
          <p:nvPr/>
        </p:nvSpPr>
        <p:spPr>
          <a:xfrm>
            <a:off x="515218" y="4176686"/>
            <a:ext cx="1123943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/>
              <a:t>Responsable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9FF5A0-2033-4904-9DD4-B931A7F84212}"/>
              </a:ext>
            </a:extLst>
          </p:cNvPr>
          <p:cNvSpPr txBox="1"/>
          <p:nvPr/>
        </p:nvSpPr>
        <p:spPr>
          <a:xfrm>
            <a:off x="430830" y="4811412"/>
            <a:ext cx="6306298" cy="20774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sz="900" dirty="0"/>
              <a:t>Je soussigné ……………………………………………………………………………………………...........................................;</a:t>
            </a:r>
          </a:p>
          <a:p>
            <a:pPr>
              <a:lnSpc>
                <a:spcPct val="250000"/>
              </a:lnSpc>
            </a:pPr>
            <a:r>
              <a:rPr lang="fr-FR" sz="900" dirty="0"/>
              <a:t>responsable de l’établissement………………………………. ……………………………………………………….....................</a:t>
            </a:r>
          </a:p>
          <a:p>
            <a:pPr>
              <a:lnSpc>
                <a:spcPct val="250000"/>
              </a:lnSpc>
            </a:pPr>
            <a:r>
              <a:rPr lang="fr-FR" sz="900" dirty="0"/>
              <a:t>fais part de mon souhait de prendre part au dispositif </a:t>
            </a:r>
            <a:r>
              <a:rPr lang="fr-FR" sz="900" dirty="0" smtClean="0"/>
              <a:t>d’IDE </a:t>
            </a:r>
            <a:r>
              <a:rPr lang="fr-FR" sz="900" dirty="0"/>
              <a:t>de </a:t>
            </a:r>
            <a:r>
              <a:rPr lang="fr-FR" sz="900" dirty="0" smtClean="0"/>
              <a:t>nuit mutualisé(e) entre </a:t>
            </a:r>
            <a:r>
              <a:rPr lang="fr-FR" sz="900" dirty="0" smtClean="0"/>
              <a:t>EHPAD et de m’impliquer dans la démarche de montage du dispositif   </a:t>
            </a:r>
            <a:r>
              <a:rPr lang="fr-FR" sz="900" dirty="0"/>
              <a:t>…………………………………………………………….…</a:t>
            </a:r>
          </a:p>
          <a:p>
            <a:pPr>
              <a:lnSpc>
                <a:spcPct val="250000"/>
              </a:lnSpc>
            </a:pPr>
            <a:r>
              <a:rPr lang="fr-FR" sz="900" dirty="0" smtClean="0"/>
              <a:t>Je certifie ne pas prendre part à un autre dispositif d’IDE de nuit mutualisé entre EHPAD. </a:t>
            </a:r>
          </a:p>
          <a:p>
            <a:pPr>
              <a:lnSpc>
                <a:spcPct val="250000"/>
              </a:lnSpc>
            </a:pPr>
            <a:endParaRPr lang="fr-FR" sz="9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5E29C64-9CEE-4280-83D9-E4D5F69AA54D}"/>
              </a:ext>
            </a:extLst>
          </p:cNvPr>
          <p:cNvSpPr txBox="1"/>
          <p:nvPr/>
        </p:nvSpPr>
        <p:spPr>
          <a:xfrm>
            <a:off x="4757153" y="7081034"/>
            <a:ext cx="1979974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/>
              <a:t>Date et signature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2172EB2-A7EE-4081-A90B-E886EDBC76DD}"/>
              </a:ext>
            </a:extLst>
          </p:cNvPr>
          <p:cNvSpPr txBox="1"/>
          <p:nvPr/>
        </p:nvSpPr>
        <p:spPr>
          <a:xfrm>
            <a:off x="720436" y="7081035"/>
            <a:ext cx="1979974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/>
              <a:t>Fait à : ………………………………….  </a:t>
            </a:r>
          </a:p>
        </p:txBody>
      </p:sp>
      <p:pic>
        <p:nvPicPr>
          <p:cNvPr id="25" name="Graphique 24" descr="Mille contour">
            <a:extLst>
              <a:ext uri="{FF2B5EF4-FFF2-40B4-BE49-F238E27FC236}">
                <a16:creationId xmlns:a16="http://schemas.microsoft.com/office/drawing/2014/main" id="{3FB2A955-6EE0-4160-8581-B6B58E5C9F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59742" y="1578455"/>
            <a:ext cx="517113" cy="5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22057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">
  <a:themeElements>
    <a:clrScheme name="ALCIMED">
      <a:dk1>
        <a:srgbClr val="1E1E1E"/>
      </a:dk1>
      <a:lt1>
        <a:srgbClr val="FFFFFF"/>
      </a:lt1>
      <a:dk2>
        <a:srgbClr val="7F7F7F"/>
      </a:dk2>
      <a:lt2>
        <a:srgbClr val="E6E6E6"/>
      </a:lt2>
      <a:accent1>
        <a:srgbClr val="5C42B2"/>
      </a:accent1>
      <a:accent2>
        <a:srgbClr val="FF0044"/>
      </a:accent2>
      <a:accent3>
        <a:srgbClr val="FF9125"/>
      </a:accent3>
      <a:accent4>
        <a:srgbClr val="07DFAF"/>
      </a:accent4>
      <a:accent5>
        <a:srgbClr val="FF0044"/>
      </a:accent5>
      <a:accent6>
        <a:srgbClr val="5C42B2"/>
      </a:accent6>
      <a:hlink>
        <a:srgbClr val="FF9125"/>
      </a:hlink>
      <a:folHlink>
        <a:srgbClr val="07DFAF"/>
      </a:folHlink>
    </a:clrScheme>
    <a:fontScheme name="ALCIM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lIns="72000" tIns="72000" rIns="72000" bIns="72000" rtlCol="0" anchor="ctr">
        <a:noAutofit/>
      </a:bodyPr>
      <a:lstStyle>
        <a:defPPr algn="just">
          <a:defRPr sz="900" dirty="0" smtClean="0"/>
        </a:defPPr>
      </a:lstStyle>
    </a:sp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sz="9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Office PowerPoint</Application>
  <PresentationFormat>Format A4 (210 x 297 mm)</PresentationFormat>
  <Paragraphs>21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 Regular</vt:lpstr>
      <vt:lpstr>Orange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Christelle VOISIN</dc:creator>
  <cp:lastModifiedBy>VOISIN, Christelle</cp:lastModifiedBy>
  <cp:revision>49</cp:revision>
  <dcterms:created xsi:type="dcterms:W3CDTF">2022-02-01T13:48:36Z</dcterms:created>
  <dcterms:modified xsi:type="dcterms:W3CDTF">2022-05-13T09:13:23Z</dcterms:modified>
</cp:coreProperties>
</file>