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870" r:id="rId2"/>
    <p:sldId id="872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26F1C7-A54E-0F82-EB5D-AF23CE1DC19A}" name="Cécile BARTHET" initials="CB" userId="S::cecile.barthet@alcimed.com::f5b1d5b2-6c03-4842-9c57-7bf4b134e3a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ISIN, Christelle" initials="VC" lastIdx="1" clrIdx="0">
    <p:extLst>
      <p:ext uri="{19B8F6BF-5375-455C-9EA6-DF929625EA0E}">
        <p15:presenceInfo xmlns:p15="http://schemas.microsoft.com/office/powerpoint/2012/main" userId="S-1-5-21-448539723-1644491937-682003330-533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5"/>
    <a:srgbClr val="F4F4F6"/>
    <a:srgbClr val="FFCCDA"/>
    <a:srgbClr val="C9FDF2"/>
    <a:srgbClr val="000000"/>
    <a:srgbClr val="E6E6E6"/>
    <a:srgbClr val="5C42B2"/>
    <a:srgbClr val="FF3B9D"/>
    <a:srgbClr val="FFD5EA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6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38CD1-300A-4628-9FC5-62E0A610DE0B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34BE8-63BA-41E3-86FF-2E40AA994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436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9262D-288E-4150-80B3-70AA079524FF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27DA3-9C8F-4956-B8C9-48B169AF6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96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3452" y="9345880"/>
            <a:ext cx="1176481" cy="4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2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36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45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19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73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8" name="Picture 2" descr="Z:\BOITE A OUTILS\BAO_Images\BAO_Images_icones\Arrows and keys\flech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79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429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590204"/>
            <a:ext cx="6864377" cy="1004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</p:spTree>
    <p:extLst>
      <p:ext uri="{BB962C8B-B14F-4D97-AF65-F5344CB8AC3E}">
        <p14:creationId xmlns:p14="http://schemas.microsoft.com/office/powerpoint/2010/main" val="174503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8" name="Picture 2" descr="Z:\BOITE A OUTILS\BAO_Images\BAO_Images_icones\Arrows and keys\fleche_v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295746-90DB-4984-A86A-950ADE096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11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C880BF-0910-4003-9474-FB2F1F884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05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_v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57663E-0764-4DBB-8229-FCA30E85ED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2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pic>
        <p:nvPicPr>
          <p:cNvPr id="3074" name="Picture 2" descr="Z:\BOITE A OUTILS\BAO_Images\BAO_Images_icones\Arrows and keys\fleche_violet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7716" y="9365158"/>
            <a:ext cx="1163782" cy="4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70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6359B3-A3B3-4ABB-A59B-9FE607BD89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5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819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ut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9172222"/>
            <a:ext cx="6858000" cy="733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rtlCol="0" anchor="ctr"/>
          <a:lstStyle/>
          <a:p>
            <a:pPr algn="ctr"/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741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pic>
        <p:nvPicPr>
          <p:cNvPr id="3074" name="Picture 2" descr="Z:\BOITE A OUTILS\BAO_Images\BAO_Images_icones\Arrows and keys\fleche_violet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0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5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66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Picture 2" descr="Z:\BOITE A OUTILS\BAO_Images\BAO_Images_icones\Arrows and keys\fleche-rou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99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-rou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38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63"/>
          <p:cNvSpPr txBox="1">
            <a:spLocks/>
          </p:cNvSpPr>
          <p:nvPr/>
        </p:nvSpPr>
        <p:spPr>
          <a:xfrm>
            <a:off x="3429000" y="9499239"/>
            <a:ext cx="2160000" cy="4067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75" kern="1200" noProof="0" dirty="0">
                <a:solidFill>
                  <a:schemeClr val="tx1"/>
                </a:solidFill>
                <a:latin typeface="Lato Regular"/>
                <a:ea typeface="Lato Regular"/>
                <a:cs typeface="Lato Regular"/>
                <a:sym typeface="Lato Regular"/>
              </a:rPr>
              <a:t>Avril 2022   I</a:t>
            </a:r>
          </a:p>
        </p:txBody>
      </p:sp>
    </p:spTree>
    <p:extLst>
      <p:ext uri="{BB962C8B-B14F-4D97-AF65-F5344CB8AC3E}">
        <p14:creationId xmlns:p14="http://schemas.microsoft.com/office/powerpoint/2010/main" val="268539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0155984D-50AC-4B19-B1F3-C24DB1F2B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861" y="0"/>
            <a:ext cx="1578635" cy="5820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12024FD-57D8-4C1E-84CF-D49D094D62ED}"/>
              </a:ext>
            </a:extLst>
          </p:cNvPr>
          <p:cNvSpPr txBox="1"/>
          <p:nvPr/>
        </p:nvSpPr>
        <p:spPr>
          <a:xfrm>
            <a:off x="2052970" y="55308"/>
            <a:ext cx="290713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>
                <a:solidFill>
                  <a:schemeClr val="tx2">
                    <a:lumMod val="75000"/>
                  </a:schemeClr>
                </a:solidFill>
              </a:rPr>
              <a:t>DISPOSITIF IDE DE NUIT MUTUALISE ENTRE EHPAD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8861D5-99E1-460C-B421-DFC7CE98B272}"/>
              </a:ext>
            </a:extLst>
          </p:cNvPr>
          <p:cNvSpPr/>
          <p:nvPr/>
        </p:nvSpPr>
        <p:spPr>
          <a:xfrm>
            <a:off x="0" y="582017"/>
            <a:ext cx="6858000" cy="123372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rtlCol="0" anchor="ctr">
            <a:noAutofit/>
          </a:bodyPr>
          <a:lstStyle/>
          <a:p>
            <a:pPr algn="just"/>
            <a:endParaRPr lang="fr-FR" sz="90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2658573" y="699432"/>
            <a:ext cx="2056743" cy="7138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800" smtClean="0"/>
              <a:t>COMMUNICATION</a:t>
            </a:r>
            <a:endParaRPr lang="en-US" sz="2800" dirty="0"/>
          </a:p>
        </p:txBody>
      </p:sp>
      <p:sp>
        <p:nvSpPr>
          <p:cNvPr id="23" name="Espace réservé du texte 1">
            <a:extLst>
              <a:ext uri="{FF2B5EF4-FFF2-40B4-BE49-F238E27FC236}">
                <a16:creationId xmlns:a16="http://schemas.microsoft.com/office/drawing/2014/main" id="{412CF821-5A07-4754-A306-3BAB111E0B7B}"/>
              </a:ext>
            </a:extLst>
          </p:cNvPr>
          <p:cNvSpPr txBox="1">
            <a:spLocks/>
          </p:cNvSpPr>
          <p:nvPr/>
        </p:nvSpPr>
        <p:spPr>
          <a:xfrm>
            <a:off x="1305752" y="1163415"/>
            <a:ext cx="4846058" cy="3257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50" b="1" i="0" u="none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/>
              <a:t> </a:t>
            </a:r>
            <a:r>
              <a:rPr lang="fr-FR" sz="2000" i="1" dirty="0" smtClean="0"/>
              <a:t>Présentation du dispositif : « carte d’identité »</a:t>
            </a:r>
          </a:p>
          <a:p>
            <a:pPr algn="ctr"/>
            <a:r>
              <a:rPr lang="fr-FR" sz="2000" i="1" dirty="0" smtClean="0"/>
              <a:t>(1/2)</a:t>
            </a:r>
            <a:endParaRPr lang="fr-FR" sz="20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C6095-C608-467A-92C7-9338ED1A9CC6}"/>
              </a:ext>
            </a:extLst>
          </p:cNvPr>
          <p:cNvSpPr/>
          <p:nvPr/>
        </p:nvSpPr>
        <p:spPr>
          <a:xfrm>
            <a:off x="263473" y="1"/>
            <a:ext cx="503967" cy="16467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72000" tIns="72000" rIns="72000" bIns="72000" rtlCol="0" anchor="ctr">
            <a:noAutofit/>
          </a:bodyPr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Pendant le portage</a:t>
            </a:r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84B69DA7-8675-40BD-ADF4-E3DE93AE56F6}"/>
              </a:ext>
            </a:extLst>
          </p:cNvPr>
          <p:cNvGrpSpPr/>
          <p:nvPr/>
        </p:nvGrpSpPr>
        <p:grpSpPr>
          <a:xfrm>
            <a:off x="1116164" y="1794509"/>
            <a:ext cx="4364836" cy="778875"/>
            <a:chOff x="1109554" y="1865927"/>
            <a:chExt cx="4364836" cy="811146"/>
          </a:xfrm>
        </p:grpSpPr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5ED4DD4C-E817-43B5-8E3A-6B34C67F7FE3}"/>
                </a:ext>
              </a:extLst>
            </p:cNvPr>
            <p:cNvGrpSpPr/>
            <p:nvPr/>
          </p:nvGrpSpPr>
          <p:grpSpPr>
            <a:xfrm>
              <a:off x="1109554" y="1865927"/>
              <a:ext cx="4364836" cy="811146"/>
              <a:chOff x="1109554" y="1865927"/>
              <a:chExt cx="4364836" cy="81114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370390" y="2095056"/>
                <a:ext cx="4104000" cy="58201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4"/>
                </a:solidFill>
              </a:ln>
              <a:effectLst/>
            </p:spPr>
            <p:txBody>
              <a:bodyPr wrap="square" lIns="54000" tIns="54000" rIns="54000" bIns="54000">
                <a:noAutofit/>
              </a:bodyPr>
              <a:lstStyle/>
              <a:p>
                <a:pPr algn="ctr" defTabSz="685800"/>
                <a:r>
                  <a:rPr lang="en-US" sz="1200" b="1" u="sng" dirty="0" smtClean="0">
                    <a:solidFill>
                      <a:srgbClr val="1E1E1E"/>
                    </a:solidFill>
                    <a:latin typeface="Arial"/>
                  </a:rPr>
                  <a:t>OBJECTIF</a:t>
                </a:r>
              </a:p>
              <a:p>
                <a:pPr algn="ctr" defTabSz="685800"/>
                <a:endParaRPr lang="en-US" sz="1200" b="1" u="sng" dirty="0">
                  <a:solidFill>
                    <a:srgbClr val="1E1E1E"/>
                  </a:solidFill>
                  <a:latin typeface="Arial"/>
                </a:endParaRPr>
              </a:p>
              <a:p>
                <a:pPr algn="ctr" defTabSz="685800"/>
                <a:endParaRPr lang="en-US" sz="1200" b="1" dirty="0">
                  <a:solidFill>
                    <a:srgbClr val="1E1E1E"/>
                  </a:solidFill>
                  <a:latin typeface="Arial"/>
                </a:endParaRPr>
              </a:p>
            </p:txBody>
          </p:sp>
          <p:pic>
            <p:nvPicPr>
              <p:cNvPr id="35" name="Graphique 34" descr="Mille contour">
                <a:extLst>
                  <a:ext uri="{FF2B5EF4-FFF2-40B4-BE49-F238E27FC236}">
                    <a16:creationId xmlns:a16="http://schemas.microsoft.com/office/drawing/2014/main" id="{F9B6E6B9-E81C-4A80-9670-22FCDC5E7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1109554" y="1865927"/>
                <a:ext cx="517113" cy="475335"/>
              </a:xfrm>
              <a:prstGeom prst="rect">
                <a:avLst/>
              </a:prstGeom>
            </p:spPr>
          </p:pic>
        </p:grp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CD357F99-59E4-4343-8677-917206FCD7ED}"/>
                </a:ext>
              </a:extLst>
            </p:cNvPr>
            <p:cNvSpPr txBox="1"/>
            <p:nvPr/>
          </p:nvSpPr>
          <p:spPr>
            <a:xfrm>
              <a:off x="1485678" y="2347584"/>
              <a:ext cx="3876540" cy="1442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/>
                <a:t>C</a:t>
              </a:r>
              <a:r>
                <a:rPr lang="fr-FR" sz="900" b="1" dirty="0" smtClean="0"/>
                <a:t>ommuniquer aux acteurs extérieurs le fonctionnement du dispositif</a:t>
              </a:r>
              <a:endParaRPr lang="fr-FR" sz="900" b="1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" y="6256304"/>
            <a:ext cx="6857999" cy="606623"/>
            <a:chOff x="4449" y="5986357"/>
            <a:chExt cx="6857999" cy="6066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0D5531-9CF7-48BB-9963-9B03168F3A41}"/>
                </a:ext>
              </a:extLst>
            </p:cNvPr>
            <p:cNvSpPr/>
            <p:nvPr/>
          </p:nvSpPr>
          <p:spPr>
            <a:xfrm>
              <a:off x="4449" y="5986357"/>
              <a:ext cx="6857999" cy="6066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lIns="72000" tIns="72000" rIns="72000" bIns="72000" rtlCol="0" anchor="ctr">
              <a:noAutofit/>
            </a:bodyPr>
            <a:lstStyle/>
            <a:p>
              <a:pPr algn="just"/>
              <a:endParaRPr lang="fr-FR" sz="900" dirty="0"/>
            </a:p>
          </p:txBody>
        </p:sp>
        <p:pic>
          <p:nvPicPr>
            <p:cNvPr id="12" name="Graphique 11" descr="Téléphone à haut-parleur avec un remplissage uni">
              <a:extLst>
                <a:ext uri="{FF2B5EF4-FFF2-40B4-BE49-F238E27FC236}">
                  <a16:creationId xmlns:a16="http://schemas.microsoft.com/office/drawing/2014/main" id="{FEE1E9A2-5463-4FBF-A2C9-5257A509E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513875" y="6084503"/>
              <a:ext cx="396000" cy="396000"/>
            </a:xfrm>
            <a:prstGeom prst="rect">
              <a:avLst/>
            </a:prstGeom>
          </p:spPr>
        </p:pic>
        <p:pic>
          <p:nvPicPr>
            <p:cNvPr id="18" name="Graphique 17" descr="Horloge avec un remplissage uni">
              <a:extLst>
                <a:ext uri="{FF2B5EF4-FFF2-40B4-BE49-F238E27FC236}">
                  <a16:creationId xmlns:a16="http://schemas.microsoft.com/office/drawing/2014/main" id="{68B27D9D-7858-4967-A893-67BA40C12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11015" y="6080481"/>
              <a:ext cx="396000" cy="396000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5C6DC16-2CD6-48DE-B4FE-41274D2E0606}"/>
                </a:ext>
              </a:extLst>
            </p:cNvPr>
            <p:cNvSpPr txBox="1"/>
            <p:nvPr/>
          </p:nvSpPr>
          <p:spPr>
            <a:xfrm>
              <a:off x="824102" y="6056743"/>
              <a:ext cx="2108506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100" b="1" dirty="0"/>
                <a:t>Dispositif opérationnel </a:t>
              </a:r>
            </a:p>
            <a:p>
              <a:pPr algn="ctr"/>
              <a:r>
                <a:rPr lang="fr-FR" sz="1100" b="1" dirty="0"/>
                <a:t>7j/7</a:t>
              </a:r>
            </a:p>
            <a:p>
              <a:pPr algn="ctr"/>
              <a:r>
                <a:rPr lang="fr-FR" sz="1100" b="1" dirty="0" smtClean="0"/>
                <a:t>Xx h- xx h</a:t>
              </a:r>
              <a:endParaRPr lang="fr-FR" sz="1100" b="1" dirty="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B72933A9-9D2C-43F9-B43D-3717662AE739}"/>
                </a:ext>
              </a:extLst>
            </p:cNvPr>
            <p:cNvSpPr txBox="1"/>
            <p:nvPr/>
          </p:nvSpPr>
          <p:spPr>
            <a:xfrm>
              <a:off x="3930300" y="6196441"/>
              <a:ext cx="2710080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100" b="1" dirty="0"/>
                <a:t>N° portable IDE </a:t>
              </a:r>
              <a:r>
                <a:rPr lang="fr-FR" sz="1100" b="1" dirty="0" smtClean="0"/>
                <a:t>de nuit : xx </a:t>
              </a:r>
              <a:r>
                <a:rPr lang="fr-FR" sz="1100" b="1" dirty="0" err="1" smtClean="0"/>
                <a:t>xx</a:t>
              </a:r>
              <a:r>
                <a:rPr lang="fr-FR" sz="1100" b="1" dirty="0" smtClean="0"/>
                <a:t> </a:t>
              </a:r>
              <a:r>
                <a:rPr lang="fr-FR" sz="1100" b="1" dirty="0" err="1" smtClean="0"/>
                <a:t>xx</a:t>
              </a:r>
              <a:r>
                <a:rPr lang="fr-FR" sz="1100" b="1" dirty="0" smtClean="0"/>
                <a:t> </a:t>
              </a:r>
              <a:r>
                <a:rPr lang="fr-FR" sz="1100" b="1" dirty="0" err="1" smtClean="0"/>
                <a:t>xx</a:t>
              </a:r>
              <a:r>
                <a:rPr lang="fr-FR" sz="1100" b="1" dirty="0" smtClean="0"/>
                <a:t> </a:t>
              </a:r>
              <a:r>
                <a:rPr lang="fr-FR" sz="1100" b="1" dirty="0" err="1" smtClean="0"/>
                <a:t>xx</a:t>
              </a:r>
              <a:r>
                <a:rPr lang="fr-FR" sz="1100" b="1" dirty="0" smtClean="0"/>
                <a:t> </a:t>
              </a:r>
              <a:endParaRPr lang="fr-FR" sz="1100" b="1" dirty="0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F2456CB9-64E1-46A1-A5E2-C9B62937CDB5}"/>
              </a:ext>
            </a:extLst>
          </p:cNvPr>
          <p:cNvSpPr/>
          <p:nvPr/>
        </p:nvSpPr>
        <p:spPr>
          <a:xfrm>
            <a:off x="324876" y="7541788"/>
            <a:ext cx="6182122" cy="14846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72000" tIns="72000" rIns="72000" bIns="72000" rtlCol="0" anchor="ctr">
            <a:noAutofit/>
          </a:bodyPr>
          <a:lstStyle/>
          <a:p>
            <a:pPr algn="just"/>
            <a:endParaRPr lang="fr-FR" sz="90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51694"/>
              </p:ext>
            </p:extLst>
          </p:nvPr>
        </p:nvGraphicFramePr>
        <p:xfrm>
          <a:off x="664029" y="7820295"/>
          <a:ext cx="5529942" cy="930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314">
                  <a:extLst>
                    <a:ext uri="{9D8B030D-6E8A-4147-A177-3AD203B41FA5}">
                      <a16:colId xmlns:a16="http://schemas.microsoft.com/office/drawing/2014/main" val="1683812959"/>
                    </a:ext>
                  </a:extLst>
                </a:gridCol>
                <a:gridCol w="1843314">
                  <a:extLst>
                    <a:ext uri="{9D8B030D-6E8A-4147-A177-3AD203B41FA5}">
                      <a16:colId xmlns:a16="http://schemas.microsoft.com/office/drawing/2014/main" val="481089824"/>
                    </a:ext>
                  </a:extLst>
                </a:gridCol>
                <a:gridCol w="1843314">
                  <a:extLst>
                    <a:ext uri="{9D8B030D-6E8A-4147-A177-3AD203B41FA5}">
                      <a16:colId xmlns:a16="http://schemas.microsoft.com/office/drawing/2014/main" val="3010295517"/>
                    </a:ext>
                  </a:extLst>
                </a:gridCol>
              </a:tblGrid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Nom du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 porteur</a:t>
                      </a:r>
                    </a:p>
                    <a:p>
                      <a:pPr algn="ctr"/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Nom du coordinateur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Mail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Téléphone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0381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12457"/>
                  </a:ext>
                </a:extLst>
              </a:tr>
            </a:tbl>
          </a:graphicData>
        </a:graphic>
      </p:graphicFrame>
      <p:pic>
        <p:nvPicPr>
          <p:cNvPr id="71" name="Picture 21" descr="Z:\Téléchargements\rien\people-9 (3).png">
            <a:extLst>
              <a:ext uri="{FF2B5EF4-FFF2-40B4-BE49-F238E27FC236}">
                <a16:creationId xmlns:a16="http://schemas.microsoft.com/office/drawing/2014/main" id="{60126603-3666-49E8-AC6D-0E86FD0C7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11" y="740919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ZoneTexte 89">
            <a:extLst>
              <a:ext uri="{FF2B5EF4-FFF2-40B4-BE49-F238E27FC236}">
                <a16:creationId xmlns:a16="http://schemas.microsoft.com/office/drawing/2014/main" id="{2376CBF7-91F4-4F04-BE4E-DB0C94FF07A9}"/>
              </a:ext>
            </a:extLst>
          </p:cNvPr>
          <p:cNvSpPr txBox="1"/>
          <p:nvPr/>
        </p:nvSpPr>
        <p:spPr>
          <a:xfrm>
            <a:off x="1" y="2725348"/>
            <a:ext cx="4088674" cy="1692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1100" i="1" dirty="0" smtClean="0"/>
              <a:t>  La trame et le contenu ci-dessous sont donnés à titre indicatif </a:t>
            </a:r>
            <a:endParaRPr lang="fr-FR" sz="1100" i="1" dirty="0"/>
          </a:p>
        </p:txBody>
      </p:sp>
      <p:grpSp>
        <p:nvGrpSpPr>
          <p:cNvPr id="42" name="Groupe 41"/>
          <p:cNvGrpSpPr/>
          <p:nvPr/>
        </p:nvGrpSpPr>
        <p:grpSpPr>
          <a:xfrm>
            <a:off x="1711234" y="7042356"/>
            <a:ext cx="3349015" cy="390391"/>
            <a:chOff x="157524" y="3257387"/>
            <a:chExt cx="3349015" cy="35136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0D17788-A406-4208-8BCC-64CEACB47561}"/>
                </a:ext>
              </a:extLst>
            </p:cNvPr>
            <p:cNvSpPr/>
            <p:nvPr/>
          </p:nvSpPr>
          <p:spPr>
            <a:xfrm>
              <a:off x="157524" y="3257387"/>
              <a:ext cx="3349015" cy="23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fr-FR" sz="1100" b="1" dirty="0" smtClean="0">
                  <a:solidFill>
                    <a:srgbClr val="1E1E1E"/>
                  </a:solidFill>
                </a:rPr>
                <a:t>PORTEUR du DISPOSITIF</a:t>
              </a:r>
              <a:endParaRPr lang="fr-FR" sz="1100" dirty="0">
                <a:solidFill>
                  <a:srgbClr val="1E1E1E"/>
                </a:solidFill>
              </a:endParaRPr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E92BBB34-F01B-4EB6-9390-FF22649A8F2E}"/>
                </a:ext>
              </a:extLst>
            </p:cNvPr>
            <p:cNvCxnSpPr>
              <a:cxnSpLocks/>
            </p:cNvCxnSpPr>
            <p:nvPr/>
          </p:nvCxnSpPr>
          <p:spPr>
            <a:xfrm>
              <a:off x="813306" y="3608755"/>
              <a:ext cx="1974940" cy="0"/>
            </a:xfrm>
            <a:prstGeom prst="line">
              <a:avLst/>
            </a:prstGeom>
            <a:ln w="19050">
              <a:solidFill>
                <a:srgbClr val="5C4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333977" y="3072179"/>
            <a:ext cx="6431881" cy="3119617"/>
            <a:chOff x="333977" y="3072179"/>
            <a:chExt cx="6431881" cy="3119617"/>
          </a:xfrm>
        </p:grpSpPr>
        <p:grpSp>
          <p:nvGrpSpPr>
            <p:cNvPr id="14" name="Groupe 13"/>
            <p:cNvGrpSpPr/>
            <p:nvPr/>
          </p:nvGrpSpPr>
          <p:grpSpPr>
            <a:xfrm>
              <a:off x="333977" y="3072179"/>
              <a:ext cx="6398565" cy="977311"/>
              <a:chOff x="333977" y="2837045"/>
              <a:chExt cx="6398565" cy="977311"/>
            </a:xfrm>
          </p:grpSpPr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2376CBF7-91F4-4F04-BE4E-DB0C94FF07A9}"/>
                  </a:ext>
                </a:extLst>
              </p:cNvPr>
              <p:cNvSpPr txBox="1"/>
              <p:nvPr/>
            </p:nvSpPr>
            <p:spPr>
              <a:xfrm>
                <a:off x="333977" y="2845089"/>
                <a:ext cx="4012911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100" b="1" dirty="0" smtClean="0"/>
                  <a:t>  Principe du fonctionnement du dispositif</a:t>
                </a:r>
                <a:endParaRPr lang="fr-FR" sz="1100" b="1" dirty="0"/>
              </a:p>
            </p:txBody>
          </p:sp>
          <p:grpSp>
            <p:nvGrpSpPr>
              <p:cNvPr id="3" name="Groupe 2"/>
              <p:cNvGrpSpPr/>
              <p:nvPr/>
            </p:nvGrpSpPr>
            <p:grpSpPr>
              <a:xfrm>
                <a:off x="333977" y="3086303"/>
                <a:ext cx="6182122" cy="728053"/>
                <a:chOff x="333977" y="3086303"/>
                <a:chExt cx="6182122" cy="728053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2BF0FB2-6E95-4FDF-8754-15293877CC50}"/>
                    </a:ext>
                  </a:extLst>
                </p:cNvPr>
                <p:cNvSpPr/>
                <p:nvPr/>
              </p:nvSpPr>
              <p:spPr>
                <a:xfrm>
                  <a:off x="333977" y="3086303"/>
                  <a:ext cx="6182122" cy="728053"/>
                </a:xfrm>
                <a:prstGeom prst="rect">
                  <a:avLst/>
                </a:prstGeom>
                <a:grpFill/>
              </p:spPr>
              <p:txBody>
                <a:bodyPr lIns="72000" tIns="72000" rIns="72000" bIns="72000" rtlCol="0" anchor="ctr">
                  <a:noAutofit/>
                </a:bodyPr>
                <a:lstStyle/>
                <a:p>
                  <a:pPr algn="just"/>
                  <a:endParaRPr lang="fr-FR" sz="900" dirty="0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B404F26-0CC1-44A0-9C3A-24DC5A096000}"/>
                    </a:ext>
                  </a:extLst>
                </p:cNvPr>
                <p:cNvSpPr/>
                <p:nvPr/>
              </p:nvSpPr>
              <p:spPr>
                <a:xfrm>
                  <a:off x="562692" y="3217428"/>
                  <a:ext cx="5674822" cy="484748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>
                  <a:spAutoFit/>
                </a:bodyPr>
                <a:lstStyle/>
                <a:p>
                  <a:pPr algn="just"/>
                  <a:r>
                    <a:rPr lang="fr-FR" sz="1050" dirty="0" smtClean="0"/>
                    <a:t>Le </a:t>
                  </a:r>
                  <a:r>
                    <a:rPr lang="fr-FR" sz="1050" dirty="0"/>
                    <a:t>dispositif d’</a:t>
                  </a:r>
                  <a:r>
                    <a:rPr lang="fr-FR" sz="1050" b="1" dirty="0"/>
                    <a:t>IDE de nuit mutualisé(e) entre EHPAD </a:t>
                  </a:r>
                  <a:r>
                    <a:rPr lang="fr-FR" sz="1050" dirty="0"/>
                    <a:t>désigne le regroupement d’EHPAD pour la </a:t>
                  </a:r>
                  <a:r>
                    <a:rPr lang="fr-FR" sz="1050" b="1" dirty="0"/>
                    <a:t>mise en commun </a:t>
                  </a:r>
                  <a:r>
                    <a:rPr lang="fr-FR" sz="1050" dirty="0"/>
                    <a:t>d’IDE la nuit en </a:t>
                  </a:r>
                  <a:r>
                    <a:rPr lang="fr-FR" sz="1050" b="1" dirty="0"/>
                    <a:t>astreinte</a:t>
                  </a:r>
                  <a:r>
                    <a:rPr lang="fr-FR" sz="1050" dirty="0"/>
                    <a:t> ou en </a:t>
                  </a:r>
                  <a:r>
                    <a:rPr lang="fr-FR" sz="1050" b="1" dirty="0"/>
                    <a:t>garde</a:t>
                  </a:r>
                  <a:r>
                    <a:rPr lang="fr-FR" sz="1050" dirty="0" smtClean="0"/>
                    <a:t>.</a:t>
                  </a:r>
                </a:p>
                <a:p>
                  <a:pPr algn="just"/>
                  <a:r>
                    <a:rPr lang="fr-FR" sz="1050" dirty="0" smtClean="0"/>
                    <a:t>Il </a:t>
                  </a:r>
                  <a:r>
                    <a:rPr lang="fr-FR" sz="1050" dirty="0"/>
                    <a:t>est mis en œuvre et piloté par un </a:t>
                  </a:r>
                  <a:r>
                    <a:rPr lang="fr-FR" sz="1050" b="1" dirty="0" smtClean="0"/>
                    <a:t>porteur.</a:t>
                  </a:r>
                  <a:endParaRPr lang="fr-FR" sz="900" dirty="0"/>
                </a:p>
              </p:txBody>
            </p:sp>
          </p:grpSp>
          <p:pic>
            <p:nvPicPr>
              <p:cNvPr id="67" name="Picture 62" descr="Z:\BOITE A OUTILS\BAO_Images\BAO_Images_icones\Question check and cross marks\tool800.png">
                <a:extLst>
                  <a:ext uri="{FF2B5EF4-FFF2-40B4-BE49-F238E27FC236}">
                    <a16:creationId xmlns:a16="http://schemas.microsoft.com/office/drawing/2014/main" id="{2AD64887-ACE7-4F1C-BBAE-4C8F82600E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542" y="2837045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e 12"/>
            <p:cNvGrpSpPr/>
            <p:nvPr/>
          </p:nvGrpSpPr>
          <p:grpSpPr>
            <a:xfrm>
              <a:off x="333977" y="4218976"/>
              <a:ext cx="6431881" cy="1972820"/>
              <a:chOff x="333977" y="4218976"/>
              <a:chExt cx="6431881" cy="1972820"/>
            </a:xfrm>
          </p:grpSpPr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898A85DA-4646-431E-9FD5-6FB93D2E49F0}"/>
                  </a:ext>
                </a:extLst>
              </p:cNvPr>
              <p:cNvSpPr txBox="1"/>
              <p:nvPr/>
            </p:nvSpPr>
            <p:spPr>
              <a:xfrm>
                <a:off x="333977" y="4218976"/>
                <a:ext cx="322816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fr-FR" sz="1100" b="1" dirty="0" smtClean="0"/>
                  <a:t>Périmètre </a:t>
                </a:r>
                <a:r>
                  <a:rPr lang="fr-FR" sz="1100" b="1" dirty="0"/>
                  <a:t>interventionnel de l’IDE d’astreinte </a:t>
                </a:r>
                <a:r>
                  <a:rPr lang="fr-FR" sz="1100" b="1" dirty="0" smtClean="0"/>
                  <a:t>  </a:t>
                </a:r>
                <a:endParaRPr lang="fr-FR" sz="1100" b="1" dirty="0"/>
              </a:p>
            </p:txBody>
          </p:sp>
          <p:grpSp>
            <p:nvGrpSpPr>
              <p:cNvPr id="4" name="Groupe 3"/>
              <p:cNvGrpSpPr/>
              <p:nvPr/>
            </p:nvGrpSpPr>
            <p:grpSpPr>
              <a:xfrm>
                <a:off x="333977" y="4272755"/>
                <a:ext cx="6431881" cy="1919041"/>
                <a:chOff x="333977" y="3946182"/>
                <a:chExt cx="6431881" cy="1919041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7E922C4-A68F-42F8-92AF-70C1EBBAF488}"/>
                    </a:ext>
                  </a:extLst>
                </p:cNvPr>
                <p:cNvSpPr/>
                <p:nvPr/>
              </p:nvSpPr>
              <p:spPr>
                <a:xfrm>
                  <a:off x="333977" y="4179791"/>
                  <a:ext cx="6182122" cy="1685432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lIns="72000" tIns="72000" rIns="72000" bIns="72000" rtlCol="0" anchor="ctr">
                  <a:noAutofit/>
                </a:bodyPr>
                <a:lstStyle/>
                <a:p>
                  <a:pPr algn="just"/>
                  <a:endParaRPr lang="fr-FR" sz="900" dirty="0"/>
                </a:p>
              </p:txBody>
            </p:sp>
            <p:pic>
              <p:nvPicPr>
                <p:cNvPr id="45" name="Image 44">
                  <a:extLst>
                    <a:ext uri="{FF2B5EF4-FFF2-40B4-BE49-F238E27FC236}">
                      <a16:creationId xmlns:a16="http://schemas.microsoft.com/office/drawing/2014/main" id="{EBF93161-CC0F-431A-8A8A-DA1E59787D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7597" y="3946182"/>
                  <a:ext cx="508261" cy="508261"/>
                </a:xfrm>
                <a:prstGeom prst="rect">
                  <a:avLst/>
                </a:prstGeom>
              </p:spPr>
            </p:pic>
          </p:grp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B404F26-0CC1-44A0-9C3A-24DC5A096000}"/>
                  </a:ext>
                </a:extLst>
              </p:cNvPr>
              <p:cNvSpPr/>
              <p:nvPr/>
            </p:nvSpPr>
            <p:spPr>
              <a:xfrm>
                <a:off x="506086" y="4948257"/>
                <a:ext cx="5674822" cy="16158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/>
                <a:r>
                  <a:rPr lang="fr-FR" sz="1050" i="1" dirty="0" smtClean="0"/>
                  <a:t>A compléter  …</a:t>
                </a:r>
                <a:endParaRPr lang="fr-FR" sz="900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64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0155984D-50AC-4B19-B1F3-C24DB1F2B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861" y="0"/>
            <a:ext cx="1578635" cy="5820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12024FD-57D8-4C1E-84CF-D49D094D62ED}"/>
              </a:ext>
            </a:extLst>
          </p:cNvPr>
          <p:cNvSpPr txBox="1"/>
          <p:nvPr/>
        </p:nvSpPr>
        <p:spPr>
          <a:xfrm>
            <a:off x="2052970" y="55308"/>
            <a:ext cx="290713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>
                <a:solidFill>
                  <a:schemeClr val="tx2">
                    <a:lumMod val="75000"/>
                  </a:schemeClr>
                </a:solidFill>
              </a:rPr>
              <a:t>DISPOSITIF IDE DE NUIT MUTUALISE ENTRE EHPAD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8861D5-99E1-460C-B421-DFC7CE98B272}"/>
              </a:ext>
            </a:extLst>
          </p:cNvPr>
          <p:cNvSpPr/>
          <p:nvPr/>
        </p:nvSpPr>
        <p:spPr>
          <a:xfrm>
            <a:off x="0" y="582017"/>
            <a:ext cx="6858000" cy="123372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rtlCol="0" anchor="ctr">
            <a:noAutofit/>
          </a:bodyPr>
          <a:lstStyle/>
          <a:p>
            <a:pPr algn="just"/>
            <a:endParaRPr lang="fr-FR" sz="90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2658573" y="699432"/>
            <a:ext cx="2056743" cy="7138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800" smtClean="0"/>
              <a:t>COMMUNICATION</a:t>
            </a:r>
            <a:endParaRPr lang="en-US" sz="2800" dirty="0"/>
          </a:p>
        </p:txBody>
      </p:sp>
      <p:sp>
        <p:nvSpPr>
          <p:cNvPr id="23" name="Espace réservé du texte 1">
            <a:extLst>
              <a:ext uri="{FF2B5EF4-FFF2-40B4-BE49-F238E27FC236}">
                <a16:creationId xmlns:a16="http://schemas.microsoft.com/office/drawing/2014/main" id="{412CF821-5A07-4754-A306-3BAB111E0B7B}"/>
              </a:ext>
            </a:extLst>
          </p:cNvPr>
          <p:cNvSpPr txBox="1">
            <a:spLocks/>
          </p:cNvSpPr>
          <p:nvPr/>
        </p:nvSpPr>
        <p:spPr>
          <a:xfrm>
            <a:off x="1305752" y="1163415"/>
            <a:ext cx="4846058" cy="3257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50" b="1" i="0" u="none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/>
              <a:t> </a:t>
            </a:r>
            <a:r>
              <a:rPr lang="fr-FR" sz="2000" i="1" dirty="0" smtClean="0"/>
              <a:t>Présentation du dispositif : « carte d’identité »</a:t>
            </a:r>
          </a:p>
          <a:p>
            <a:pPr algn="ctr"/>
            <a:r>
              <a:rPr lang="fr-FR" sz="2000" i="1" dirty="0" smtClean="0"/>
              <a:t>(2/2)</a:t>
            </a:r>
            <a:endParaRPr lang="fr-FR" sz="20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C6095-C608-467A-92C7-9338ED1A9CC6}"/>
              </a:ext>
            </a:extLst>
          </p:cNvPr>
          <p:cNvSpPr/>
          <p:nvPr/>
        </p:nvSpPr>
        <p:spPr>
          <a:xfrm>
            <a:off x="263473" y="1"/>
            <a:ext cx="503967" cy="16467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72000" tIns="72000" rIns="72000" bIns="72000" rtlCol="0" anchor="ctr">
            <a:noAutofit/>
          </a:bodyPr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Pendant le portage</a:t>
            </a:r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84B69DA7-8675-40BD-ADF4-E3DE93AE56F6}"/>
              </a:ext>
            </a:extLst>
          </p:cNvPr>
          <p:cNvGrpSpPr/>
          <p:nvPr/>
        </p:nvGrpSpPr>
        <p:grpSpPr>
          <a:xfrm>
            <a:off x="1116164" y="1807572"/>
            <a:ext cx="4364836" cy="778875"/>
            <a:chOff x="1109554" y="1865927"/>
            <a:chExt cx="4364836" cy="811146"/>
          </a:xfrm>
        </p:grpSpPr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5ED4DD4C-E817-43B5-8E3A-6B34C67F7FE3}"/>
                </a:ext>
              </a:extLst>
            </p:cNvPr>
            <p:cNvGrpSpPr/>
            <p:nvPr/>
          </p:nvGrpSpPr>
          <p:grpSpPr>
            <a:xfrm>
              <a:off x="1109554" y="1865927"/>
              <a:ext cx="4364836" cy="811146"/>
              <a:chOff x="1109554" y="1865927"/>
              <a:chExt cx="4364836" cy="81114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370390" y="2095056"/>
                <a:ext cx="4104000" cy="58201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4"/>
                </a:solidFill>
              </a:ln>
              <a:effectLst/>
            </p:spPr>
            <p:txBody>
              <a:bodyPr wrap="square" lIns="54000" tIns="54000" rIns="54000" bIns="54000">
                <a:noAutofit/>
              </a:bodyPr>
              <a:lstStyle/>
              <a:p>
                <a:pPr algn="ctr" defTabSz="685800"/>
                <a:r>
                  <a:rPr lang="en-US" sz="1200" b="1" u="sng" dirty="0" smtClean="0">
                    <a:solidFill>
                      <a:srgbClr val="1E1E1E"/>
                    </a:solidFill>
                    <a:latin typeface="Arial"/>
                  </a:rPr>
                  <a:t>OBJECTIF</a:t>
                </a:r>
              </a:p>
              <a:p>
                <a:pPr algn="ctr" defTabSz="685800"/>
                <a:endParaRPr lang="en-US" sz="1200" b="1" u="sng" dirty="0">
                  <a:solidFill>
                    <a:srgbClr val="1E1E1E"/>
                  </a:solidFill>
                  <a:latin typeface="Arial"/>
                </a:endParaRPr>
              </a:p>
              <a:p>
                <a:pPr algn="ctr" defTabSz="685800"/>
                <a:endParaRPr lang="en-US" sz="1200" b="1" dirty="0">
                  <a:solidFill>
                    <a:srgbClr val="1E1E1E"/>
                  </a:solidFill>
                  <a:latin typeface="Arial"/>
                </a:endParaRPr>
              </a:p>
            </p:txBody>
          </p:sp>
          <p:pic>
            <p:nvPicPr>
              <p:cNvPr id="35" name="Graphique 34" descr="Mille contour">
                <a:extLst>
                  <a:ext uri="{FF2B5EF4-FFF2-40B4-BE49-F238E27FC236}">
                    <a16:creationId xmlns:a16="http://schemas.microsoft.com/office/drawing/2014/main" id="{F9B6E6B9-E81C-4A80-9670-22FCDC5E7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1109554" y="1865927"/>
                <a:ext cx="517113" cy="475335"/>
              </a:xfrm>
              <a:prstGeom prst="rect">
                <a:avLst/>
              </a:prstGeom>
            </p:spPr>
          </p:pic>
        </p:grp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CD357F99-59E4-4343-8677-917206FCD7ED}"/>
                </a:ext>
              </a:extLst>
            </p:cNvPr>
            <p:cNvSpPr txBox="1"/>
            <p:nvPr/>
          </p:nvSpPr>
          <p:spPr>
            <a:xfrm>
              <a:off x="1485678" y="2347584"/>
              <a:ext cx="3876540" cy="1442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/>
                <a:t>C</a:t>
              </a:r>
              <a:r>
                <a:rPr lang="fr-FR" sz="900" b="1" dirty="0" smtClean="0"/>
                <a:t>ommuniquer aux acteurs extérieurs le fonctionnement du dispositif</a:t>
              </a:r>
              <a:endParaRPr lang="fr-FR" sz="900" b="1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" y="2964463"/>
            <a:ext cx="6857999" cy="606623"/>
            <a:chOff x="4449" y="5986357"/>
            <a:chExt cx="6857999" cy="6066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0D5531-9CF7-48BB-9963-9B03168F3A41}"/>
                </a:ext>
              </a:extLst>
            </p:cNvPr>
            <p:cNvSpPr/>
            <p:nvPr/>
          </p:nvSpPr>
          <p:spPr>
            <a:xfrm>
              <a:off x="4449" y="5986357"/>
              <a:ext cx="6857999" cy="6066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lIns="72000" tIns="72000" rIns="72000" bIns="72000" rtlCol="0" anchor="ctr">
              <a:noAutofit/>
            </a:bodyPr>
            <a:lstStyle/>
            <a:p>
              <a:pPr algn="just"/>
              <a:endParaRPr lang="fr-FR" sz="900" dirty="0"/>
            </a:p>
          </p:txBody>
        </p:sp>
        <p:pic>
          <p:nvPicPr>
            <p:cNvPr id="12" name="Graphique 11" descr="Téléphone à haut-parleur avec un remplissage uni">
              <a:extLst>
                <a:ext uri="{FF2B5EF4-FFF2-40B4-BE49-F238E27FC236}">
                  <a16:creationId xmlns:a16="http://schemas.microsoft.com/office/drawing/2014/main" id="{FEE1E9A2-5463-4FBF-A2C9-5257A509E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513875" y="6084503"/>
              <a:ext cx="396000" cy="396000"/>
            </a:xfrm>
            <a:prstGeom prst="rect">
              <a:avLst/>
            </a:prstGeom>
          </p:spPr>
        </p:pic>
        <p:pic>
          <p:nvPicPr>
            <p:cNvPr id="18" name="Graphique 17" descr="Horloge avec un remplissage uni">
              <a:extLst>
                <a:ext uri="{FF2B5EF4-FFF2-40B4-BE49-F238E27FC236}">
                  <a16:creationId xmlns:a16="http://schemas.microsoft.com/office/drawing/2014/main" id="{68B27D9D-7858-4967-A893-67BA40C12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80831" y="6080481"/>
              <a:ext cx="396000" cy="396000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5C6DC16-2CD6-48DE-B4FE-41274D2E0606}"/>
                </a:ext>
              </a:extLst>
            </p:cNvPr>
            <p:cNvSpPr txBox="1"/>
            <p:nvPr/>
          </p:nvSpPr>
          <p:spPr>
            <a:xfrm>
              <a:off x="993918" y="6056743"/>
              <a:ext cx="2108506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100" b="1" dirty="0"/>
                <a:t>Dispositif opérationnel </a:t>
              </a:r>
            </a:p>
            <a:p>
              <a:pPr algn="ctr"/>
              <a:r>
                <a:rPr lang="fr-FR" sz="1100" b="1" dirty="0"/>
                <a:t>7j/7</a:t>
              </a:r>
            </a:p>
            <a:p>
              <a:pPr algn="ctr"/>
              <a:r>
                <a:rPr lang="fr-FR" sz="1100" b="1" dirty="0" smtClean="0"/>
                <a:t>Xx h- xx h</a:t>
              </a:r>
              <a:endParaRPr lang="fr-FR" sz="1100" b="1" dirty="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B72933A9-9D2C-43F9-B43D-3717662AE739}"/>
                </a:ext>
              </a:extLst>
            </p:cNvPr>
            <p:cNvSpPr txBox="1"/>
            <p:nvPr/>
          </p:nvSpPr>
          <p:spPr>
            <a:xfrm>
              <a:off x="3930300" y="6196441"/>
              <a:ext cx="2710080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100" b="1" dirty="0"/>
                <a:t>N° portable IDE </a:t>
              </a:r>
              <a:r>
                <a:rPr lang="fr-FR" sz="1100" b="1" dirty="0" smtClean="0"/>
                <a:t>de nuit : xx </a:t>
              </a:r>
              <a:r>
                <a:rPr lang="fr-FR" sz="1100" b="1" dirty="0" err="1" smtClean="0"/>
                <a:t>xx</a:t>
              </a:r>
              <a:r>
                <a:rPr lang="fr-FR" sz="1100" b="1" dirty="0" smtClean="0"/>
                <a:t> </a:t>
              </a:r>
              <a:r>
                <a:rPr lang="fr-FR" sz="1100" b="1" dirty="0" err="1" smtClean="0"/>
                <a:t>xx</a:t>
              </a:r>
              <a:r>
                <a:rPr lang="fr-FR" sz="1100" b="1" dirty="0" smtClean="0"/>
                <a:t> </a:t>
              </a:r>
              <a:r>
                <a:rPr lang="fr-FR" sz="1100" b="1" dirty="0" err="1" smtClean="0"/>
                <a:t>xx</a:t>
              </a:r>
              <a:r>
                <a:rPr lang="fr-FR" sz="1100" b="1" dirty="0" smtClean="0"/>
                <a:t> </a:t>
              </a:r>
              <a:r>
                <a:rPr lang="fr-FR" sz="1100" b="1" dirty="0" err="1" smtClean="0"/>
                <a:t>xx</a:t>
              </a:r>
              <a:r>
                <a:rPr lang="fr-FR" sz="1100" b="1" dirty="0" smtClean="0"/>
                <a:t> </a:t>
              </a:r>
              <a:endParaRPr lang="fr-FR" sz="1100" b="1" dirty="0"/>
            </a:p>
          </p:txBody>
        </p:sp>
      </p:grp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716218"/>
              </p:ext>
            </p:extLst>
          </p:nvPr>
        </p:nvGraphicFramePr>
        <p:xfrm>
          <a:off x="685801" y="6357257"/>
          <a:ext cx="5529942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314">
                  <a:extLst>
                    <a:ext uri="{9D8B030D-6E8A-4147-A177-3AD203B41FA5}">
                      <a16:colId xmlns:a16="http://schemas.microsoft.com/office/drawing/2014/main" val="1683812959"/>
                    </a:ext>
                  </a:extLst>
                </a:gridCol>
                <a:gridCol w="1843314">
                  <a:extLst>
                    <a:ext uri="{9D8B030D-6E8A-4147-A177-3AD203B41FA5}">
                      <a16:colId xmlns:a16="http://schemas.microsoft.com/office/drawing/2014/main" val="481089824"/>
                    </a:ext>
                  </a:extLst>
                </a:gridCol>
                <a:gridCol w="1843314">
                  <a:extLst>
                    <a:ext uri="{9D8B030D-6E8A-4147-A177-3AD203B41FA5}">
                      <a16:colId xmlns:a16="http://schemas.microsoft.com/office/drawing/2014/main" val="3010295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Nom du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 porteur</a:t>
                      </a:r>
                    </a:p>
                    <a:p>
                      <a:pPr algn="ctr"/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- du contact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Adresse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Téléphone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0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12457"/>
                  </a:ext>
                </a:extLst>
              </a:tr>
            </a:tbl>
          </a:graphicData>
        </a:graphic>
      </p:graphicFrame>
      <p:sp>
        <p:nvSpPr>
          <p:cNvPr id="74" name="Rectangle 73">
            <a:extLst>
              <a:ext uri="{FF2B5EF4-FFF2-40B4-BE49-F238E27FC236}">
                <a16:creationId xmlns:a16="http://schemas.microsoft.com/office/drawing/2014/main" id="{F2456CB9-64E1-46A1-A5E2-C9B62937CDB5}"/>
              </a:ext>
            </a:extLst>
          </p:cNvPr>
          <p:cNvSpPr/>
          <p:nvPr/>
        </p:nvSpPr>
        <p:spPr>
          <a:xfrm>
            <a:off x="337939" y="3999555"/>
            <a:ext cx="6182122" cy="5795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72000" tIns="72000" rIns="72000" bIns="72000" rtlCol="0" anchor="ctr">
            <a:noAutofit/>
          </a:bodyPr>
          <a:lstStyle/>
          <a:p>
            <a:pPr algn="just"/>
            <a:endParaRPr lang="fr-FR" sz="900" dirty="0"/>
          </a:p>
        </p:txBody>
      </p:sp>
      <p:pic>
        <p:nvPicPr>
          <p:cNvPr id="71" name="Picture 21" descr="Z:\Téléchargements\rien\people-9 (3).png">
            <a:extLst>
              <a:ext uri="{FF2B5EF4-FFF2-40B4-BE49-F238E27FC236}">
                <a16:creationId xmlns:a16="http://schemas.microsoft.com/office/drawing/2014/main" id="{60126603-3666-49E8-AC6D-0E86FD0C7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75" y="3767221"/>
            <a:ext cx="360000" cy="38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6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910144"/>
              </p:ext>
            </p:extLst>
          </p:nvPr>
        </p:nvGraphicFramePr>
        <p:xfrm>
          <a:off x="664029" y="4256308"/>
          <a:ext cx="552994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314">
                  <a:extLst>
                    <a:ext uri="{9D8B030D-6E8A-4147-A177-3AD203B41FA5}">
                      <a16:colId xmlns:a16="http://schemas.microsoft.com/office/drawing/2014/main" val="1683812959"/>
                    </a:ext>
                  </a:extLst>
                </a:gridCol>
                <a:gridCol w="1843314">
                  <a:extLst>
                    <a:ext uri="{9D8B030D-6E8A-4147-A177-3AD203B41FA5}">
                      <a16:colId xmlns:a16="http://schemas.microsoft.com/office/drawing/2014/main" val="481089824"/>
                    </a:ext>
                  </a:extLst>
                </a:gridCol>
                <a:gridCol w="1843314">
                  <a:extLst>
                    <a:ext uri="{9D8B030D-6E8A-4147-A177-3AD203B41FA5}">
                      <a16:colId xmlns:a16="http://schemas.microsoft.com/office/drawing/2014/main" val="3010295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Nom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 EHPAD participant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Adresse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Téléphone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0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12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354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06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57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9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239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49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7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35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395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324888"/>
                  </a:ext>
                </a:extLst>
              </a:tr>
            </a:tbl>
          </a:graphicData>
        </a:graphic>
      </p:graphicFrame>
      <p:sp>
        <p:nvSpPr>
          <p:cNvPr id="90" name="ZoneTexte 89">
            <a:extLst>
              <a:ext uri="{FF2B5EF4-FFF2-40B4-BE49-F238E27FC236}">
                <a16:creationId xmlns:a16="http://schemas.microsoft.com/office/drawing/2014/main" id="{2376CBF7-91F4-4F04-BE4E-DB0C94FF07A9}"/>
              </a:ext>
            </a:extLst>
          </p:cNvPr>
          <p:cNvSpPr txBox="1"/>
          <p:nvPr/>
        </p:nvSpPr>
        <p:spPr>
          <a:xfrm>
            <a:off x="0" y="2646970"/>
            <a:ext cx="5982789" cy="1692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1100" i="1" dirty="0" smtClean="0"/>
              <a:t>  La trame et le contenu ci-dessous sont donnés à titre indicatif </a:t>
            </a:r>
            <a:endParaRPr lang="fr-FR" sz="1100" i="1" dirty="0"/>
          </a:p>
        </p:txBody>
      </p:sp>
      <p:grpSp>
        <p:nvGrpSpPr>
          <p:cNvPr id="36" name="Groupe 35"/>
          <p:cNvGrpSpPr/>
          <p:nvPr/>
        </p:nvGrpSpPr>
        <p:grpSpPr>
          <a:xfrm>
            <a:off x="1750423" y="3580699"/>
            <a:ext cx="3349015" cy="390391"/>
            <a:chOff x="157524" y="3257387"/>
            <a:chExt cx="3349015" cy="35136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0D17788-A406-4208-8BCC-64CEACB47561}"/>
                </a:ext>
              </a:extLst>
            </p:cNvPr>
            <p:cNvSpPr/>
            <p:nvPr/>
          </p:nvSpPr>
          <p:spPr>
            <a:xfrm>
              <a:off x="157524" y="3257387"/>
              <a:ext cx="3349015" cy="23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fr-FR" sz="1100" b="1" dirty="0" smtClean="0">
                  <a:solidFill>
                    <a:srgbClr val="1E1E1E"/>
                  </a:solidFill>
                </a:rPr>
                <a:t>COMPOSITION du DISPOSITIF</a:t>
              </a:r>
              <a:endParaRPr lang="fr-FR" sz="1100" dirty="0">
                <a:solidFill>
                  <a:srgbClr val="1E1E1E"/>
                </a:solidFill>
              </a:endParaRPr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E92BBB34-F01B-4EB6-9390-FF22649A8F2E}"/>
                </a:ext>
              </a:extLst>
            </p:cNvPr>
            <p:cNvCxnSpPr>
              <a:cxnSpLocks/>
            </p:cNvCxnSpPr>
            <p:nvPr/>
          </p:nvCxnSpPr>
          <p:spPr>
            <a:xfrm>
              <a:off x="813306" y="3608755"/>
              <a:ext cx="1974940" cy="0"/>
            </a:xfrm>
            <a:prstGeom prst="line">
              <a:avLst/>
            </a:prstGeom>
            <a:ln w="19050">
              <a:solidFill>
                <a:srgbClr val="5C4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18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nge">
  <a:themeElements>
    <a:clrScheme name="ALCIMED">
      <a:dk1>
        <a:srgbClr val="1E1E1E"/>
      </a:dk1>
      <a:lt1>
        <a:srgbClr val="FFFFFF"/>
      </a:lt1>
      <a:dk2>
        <a:srgbClr val="7F7F7F"/>
      </a:dk2>
      <a:lt2>
        <a:srgbClr val="E6E6E6"/>
      </a:lt2>
      <a:accent1>
        <a:srgbClr val="5C42B2"/>
      </a:accent1>
      <a:accent2>
        <a:srgbClr val="FF0044"/>
      </a:accent2>
      <a:accent3>
        <a:srgbClr val="FF9125"/>
      </a:accent3>
      <a:accent4>
        <a:srgbClr val="07DFAF"/>
      </a:accent4>
      <a:accent5>
        <a:srgbClr val="FF0044"/>
      </a:accent5>
      <a:accent6>
        <a:srgbClr val="5C42B2"/>
      </a:accent6>
      <a:hlink>
        <a:srgbClr val="FF9125"/>
      </a:hlink>
      <a:folHlink>
        <a:srgbClr val="07DFAF"/>
      </a:folHlink>
    </a:clrScheme>
    <a:fontScheme name="ALCIM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lIns="72000" tIns="72000" rIns="72000" bIns="72000" rtlCol="0" anchor="ctr">
        <a:noAutofit/>
      </a:bodyPr>
      <a:lstStyle>
        <a:defPPr algn="just">
          <a:defRPr sz="900" dirty="0" smtClean="0"/>
        </a:defPPr>
      </a:lstStyle>
    </a:sp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sz="9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209</Words>
  <Application>Microsoft Office PowerPoint</Application>
  <PresentationFormat>Format A4 (210 x 297 mm)</PresentationFormat>
  <Paragraphs>42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Lato Regular</vt:lpstr>
      <vt:lpstr>Orange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Voisin Christelle</dc:creator>
  <cp:lastModifiedBy>VOISIN, Christelle</cp:lastModifiedBy>
  <cp:revision>59</cp:revision>
  <dcterms:created xsi:type="dcterms:W3CDTF">2022-02-01T13:48:36Z</dcterms:created>
  <dcterms:modified xsi:type="dcterms:W3CDTF">2022-05-09T14:17:37Z</dcterms:modified>
</cp:coreProperties>
</file>