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04" r:id="rId4"/>
  </p:sldMasterIdLst>
  <p:notesMasterIdLst>
    <p:notesMasterId r:id="rId24"/>
  </p:notesMasterIdLst>
  <p:handoutMasterIdLst>
    <p:handoutMasterId r:id="rId25"/>
  </p:handoutMasterIdLst>
  <p:sldIdLst>
    <p:sldId id="907" r:id="rId5"/>
    <p:sldId id="1246" r:id="rId6"/>
    <p:sldId id="1241" r:id="rId7"/>
    <p:sldId id="1272" r:id="rId8"/>
    <p:sldId id="1270" r:id="rId9"/>
    <p:sldId id="1271" r:id="rId10"/>
    <p:sldId id="1273" r:id="rId11"/>
    <p:sldId id="1274" r:id="rId12"/>
    <p:sldId id="1267" r:id="rId13"/>
    <p:sldId id="1280" r:id="rId14"/>
    <p:sldId id="1283" r:id="rId15"/>
    <p:sldId id="1282" r:id="rId16"/>
    <p:sldId id="1248" r:id="rId17"/>
    <p:sldId id="1277" r:id="rId18"/>
    <p:sldId id="1278" r:id="rId19"/>
    <p:sldId id="1268" r:id="rId20"/>
    <p:sldId id="1269" r:id="rId21"/>
    <p:sldId id="790" r:id="rId22"/>
    <p:sldId id="1256" r:id="rId23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çoise Verdier" initials="F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859B"/>
    <a:srgbClr val="28B8CE"/>
    <a:srgbClr val="302B6B"/>
    <a:srgbClr val="241C58"/>
    <a:srgbClr val="221E55"/>
    <a:srgbClr val="F1E8EB"/>
    <a:srgbClr val="231E57"/>
    <a:srgbClr val="424242"/>
    <a:srgbClr val="E94E24"/>
    <a:srgbClr val="E0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89" autoAdjust="0"/>
    <p:restoredTop sz="81471" autoAdjust="0"/>
  </p:normalViewPr>
  <p:slideViewPr>
    <p:cSldViewPr snapToGrid="0" snapToObjects="1">
      <p:cViewPr varScale="1">
        <p:scale>
          <a:sx n="132" d="100"/>
          <a:sy n="132" d="100"/>
        </p:scale>
        <p:origin x="1960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3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404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C75A1-CF2F-4943-8CB9-E14D367BD8AE}" type="datetimeFigureOut">
              <a:rPr lang="fr-FR" smtClean="0"/>
              <a:t>14/09/2021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8F962-6EC3-5D44-88E2-09352451A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4905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3E21D-99E5-6043-8513-59BD14B70288}" type="datetimeFigureOut">
              <a:rPr lang="fr-FR" smtClean="0"/>
              <a:t>14/09/2021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9E5E2-BD6D-6C46-935B-72F9232DD0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0811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7950" y="744538"/>
            <a:ext cx="6546850" cy="3683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Faire des chevalets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784A4DB-6398-7946-82C8-7111C2FF32E5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483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9E5E2-BD6D-6C46-935B-72F9232DD03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35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9E5E2-BD6D-6C46-935B-72F9232DD03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70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9E5E2-BD6D-6C46-935B-72F9232DD03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765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BEA675-9044-FC4F-BBF1-A2534E49248E}" type="slidenum">
              <a:rPr lang="en-GB"/>
              <a:pPr/>
              <a:t>17</a:t>
            </a:fld>
            <a:endParaRPr lang="en-GB"/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703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BEA675-9044-FC4F-BBF1-A2534E49248E}" type="slidenum">
              <a:rPr lang="en-GB"/>
              <a:pPr/>
              <a:t>18</a:t>
            </a:fld>
            <a:endParaRPr lang="en-GB"/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183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BEA675-9044-FC4F-BBF1-A2534E49248E}" type="slidenum">
              <a:rPr lang="en-GB"/>
              <a:pPr/>
              <a:t>19</a:t>
            </a:fld>
            <a:endParaRPr lang="en-GB"/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67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e de garde O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65219" y="2202383"/>
            <a:ext cx="3828675" cy="47744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28B8CE"/>
                </a:solidFill>
                <a:latin typeface="Ubuntu"/>
                <a:cs typeface="Ubuntu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27282604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et contenu fuschia à puces 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29" y="1005143"/>
            <a:ext cx="3884105" cy="3820076"/>
          </a:xfrm>
          <a:prstGeom prst="rect">
            <a:avLst/>
          </a:prstGeom>
        </p:spPr>
        <p:txBody>
          <a:bodyPr/>
          <a:lstStyle>
            <a:lvl1pPr marL="214313" indent="-214313">
              <a:buFontTx/>
              <a:buBlip>
                <a:blip r:embed="rId3"/>
              </a:buBlip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1pPr>
            <a:lvl2pPr>
              <a:buClr>
                <a:schemeClr val="accent1"/>
              </a:buClr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2pPr>
            <a:lvl3pPr>
              <a:buClr>
                <a:schemeClr val="accent1"/>
              </a:buClr>
              <a:defRPr sz="1050">
                <a:solidFill>
                  <a:srgbClr val="424242"/>
                </a:solidFill>
                <a:latin typeface="Helvetica"/>
                <a:cs typeface="Helvetica"/>
              </a:defRPr>
            </a:lvl3pPr>
            <a:lvl4pPr>
              <a:buClr>
                <a:schemeClr val="accent1"/>
              </a:buClr>
              <a:defRPr sz="900">
                <a:solidFill>
                  <a:srgbClr val="424242"/>
                </a:solidFill>
                <a:latin typeface="Helvetica"/>
                <a:cs typeface="Helvetica"/>
              </a:defRPr>
            </a:lvl4pPr>
            <a:lvl5pPr>
              <a:buClr>
                <a:schemeClr val="accent1"/>
              </a:buClr>
              <a:defRPr sz="750">
                <a:solidFill>
                  <a:srgbClr val="424242"/>
                </a:solidFill>
                <a:latin typeface="Helvetica"/>
                <a:cs typeface="Helvetic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2"/>
          </p:nvPr>
        </p:nvSpPr>
        <p:spPr>
          <a:xfrm>
            <a:off x="4656668" y="1005143"/>
            <a:ext cx="4050010" cy="3820076"/>
          </a:xfrm>
          <a:prstGeom prst="rect">
            <a:avLst/>
          </a:prstGeom>
        </p:spPr>
        <p:txBody>
          <a:bodyPr/>
          <a:lstStyle>
            <a:lvl1pPr marL="214313" indent="-214313">
              <a:buFontTx/>
              <a:buBlip>
                <a:blip r:embed="rId3"/>
              </a:buBlip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1pPr>
            <a:lvl2pPr>
              <a:buClr>
                <a:schemeClr val="accent1"/>
              </a:buClr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2pPr>
            <a:lvl3pPr>
              <a:buClr>
                <a:schemeClr val="accent1"/>
              </a:buClr>
              <a:defRPr sz="1050">
                <a:solidFill>
                  <a:srgbClr val="424242"/>
                </a:solidFill>
                <a:latin typeface="Helvetica"/>
                <a:cs typeface="Helvetica"/>
              </a:defRPr>
            </a:lvl3pPr>
            <a:lvl4pPr>
              <a:buClr>
                <a:schemeClr val="accent1"/>
              </a:buClr>
              <a:defRPr sz="900">
                <a:solidFill>
                  <a:srgbClr val="424242"/>
                </a:solidFill>
                <a:latin typeface="Helvetica"/>
                <a:cs typeface="Helvetica"/>
              </a:defRPr>
            </a:lvl4pPr>
            <a:lvl5pPr>
              <a:buClr>
                <a:schemeClr val="accent1"/>
              </a:buClr>
              <a:defRPr sz="750">
                <a:solidFill>
                  <a:srgbClr val="424242"/>
                </a:solidFill>
                <a:latin typeface="Helvetica"/>
                <a:cs typeface="Helvetic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6661" y="624851"/>
            <a:ext cx="444200" cy="27384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623079" y="73575"/>
            <a:ext cx="7891363" cy="551276"/>
          </a:xfrm>
          <a:prstGeom prst="rect">
            <a:avLst/>
          </a:prstGeom>
        </p:spPr>
        <p:txBody>
          <a:bodyPr vert="horz"/>
          <a:lstStyle>
            <a:lvl1pPr algn="ctr">
              <a:defRPr sz="21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607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hapitre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5098010" y="1933563"/>
            <a:ext cx="587375" cy="1088231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pPr lvl="0"/>
            <a:r>
              <a:rPr lang="fr-FR" dirty="0"/>
              <a:t>#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82923" y="2238959"/>
            <a:ext cx="3828675" cy="47744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r>
              <a:rPr lang="fr-FR" dirty="0"/>
              <a:t>Titre de chapitre</a:t>
            </a:r>
          </a:p>
        </p:txBody>
      </p:sp>
    </p:spTree>
    <p:extLst>
      <p:ext uri="{BB962C8B-B14F-4D97-AF65-F5344CB8AC3E}">
        <p14:creationId xmlns:p14="http://schemas.microsoft.com/office/powerpoint/2010/main" val="3692226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 bei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52210" y="603911"/>
            <a:ext cx="444200" cy="27384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 hasCustomPrompt="1"/>
          </p:nvPr>
        </p:nvSpPr>
        <p:spPr>
          <a:xfrm>
            <a:off x="628629" y="977222"/>
            <a:ext cx="7891363" cy="3796256"/>
          </a:xfrm>
          <a:prstGeom prst="rect">
            <a:avLst/>
          </a:prstGeom>
        </p:spPr>
        <p:txBody>
          <a:bodyPr vert="horz"/>
          <a:lstStyle>
            <a:lvl1pPr marL="0" indent="0">
              <a:buSzPct val="100000"/>
              <a:buFontTx/>
              <a:buNone/>
              <a:defRPr sz="1350">
                <a:solidFill>
                  <a:srgbClr val="424242"/>
                </a:solidFill>
                <a:latin typeface="Helvetica"/>
                <a:cs typeface="Helvetica"/>
              </a:defRPr>
            </a:lvl1pPr>
            <a:lvl2pPr marL="342900" indent="0">
              <a:buClr>
                <a:schemeClr val="accent6"/>
              </a:buClr>
              <a:buFontTx/>
              <a:buNone/>
              <a:defRPr sz="1350">
                <a:solidFill>
                  <a:srgbClr val="424242"/>
                </a:solidFill>
                <a:latin typeface="Helvetica"/>
                <a:cs typeface="Helvetica"/>
              </a:defRPr>
            </a:lvl2pPr>
            <a:lvl3pPr marL="685800" indent="0">
              <a:buClr>
                <a:schemeClr val="accent6"/>
              </a:buClr>
              <a:buFontTx/>
              <a:buNone/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3pPr>
            <a:lvl4pPr marL="1028700" indent="0">
              <a:buClr>
                <a:schemeClr val="accent6"/>
              </a:buClr>
              <a:buFontTx/>
              <a:buNone/>
              <a:defRPr sz="1050">
                <a:solidFill>
                  <a:srgbClr val="424242"/>
                </a:solidFill>
                <a:latin typeface="Helvetica"/>
                <a:cs typeface="Helvetica"/>
              </a:defRPr>
            </a:lvl4pPr>
            <a:lvl5pPr marL="1371600" indent="0">
              <a:buClr>
                <a:schemeClr val="accent6"/>
              </a:buClr>
              <a:buFontTx/>
              <a:buNone/>
              <a:defRPr sz="900">
                <a:solidFill>
                  <a:srgbClr val="424242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628629" y="73575"/>
            <a:ext cx="7891363" cy="551276"/>
          </a:xfrm>
          <a:prstGeom prst="rect">
            <a:avLst/>
          </a:prstGeom>
        </p:spPr>
        <p:txBody>
          <a:bodyPr vert="horz"/>
          <a:lstStyle>
            <a:lvl1pPr algn="ctr">
              <a:defRPr sz="21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7392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hapitre_3_beige à pu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52210" y="617871"/>
            <a:ext cx="444200" cy="27384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628629" y="977222"/>
            <a:ext cx="7891363" cy="3835002"/>
          </a:xfrm>
          <a:prstGeom prst="rect">
            <a:avLst/>
          </a:prstGeom>
        </p:spPr>
        <p:txBody>
          <a:bodyPr vert="horz"/>
          <a:lstStyle>
            <a:lvl1pPr marL="214313" indent="-214313">
              <a:buSzPct val="100000"/>
              <a:buFontTx/>
              <a:buBlip>
                <a:blip r:embed="rId3"/>
              </a:buBlip>
              <a:defRPr sz="1350">
                <a:solidFill>
                  <a:srgbClr val="424242"/>
                </a:solidFill>
                <a:latin typeface="Helvetica"/>
                <a:cs typeface="Helvetica"/>
              </a:defRPr>
            </a:lvl1pPr>
            <a:lvl2pPr>
              <a:buClr>
                <a:schemeClr val="accent6"/>
              </a:buClr>
              <a:defRPr sz="1350">
                <a:solidFill>
                  <a:srgbClr val="424242"/>
                </a:solidFill>
                <a:latin typeface="Helvetica"/>
                <a:cs typeface="Helvetica"/>
              </a:defRPr>
            </a:lvl2pPr>
            <a:lvl3pPr>
              <a:buClr>
                <a:schemeClr val="accent6"/>
              </a:buClr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3pPr>
            <a:lvl4pPr>
              <a:buClr>
                <a:schemeClr val="accent6"/>
              </a:buClr>
              <a:defRPr sz="1050">
                <a:solidFill>
                  <a:srgbClr val="424242"/>
                </a:solidFill>
                <a:latin typeface="Helvetica"/>
                <a:cs typeface="Helvetica"/>
              </a:defRPr>
            </a:lvl4pPr>
            <a:lvl5pPr>
              <a:buClr>
                <a:schemeClr val="accent6"/>
              </a:buClr>
              <a:defRPr sz="900">
                <a:solidFill>
                  <a:srgbClr val="424242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628629" y="73575"/>
            <a:ext cx="7891363" cy="551276"/>
          </a:xfrm>
          <a:prstGeom prst="rect">
            <a:avLst/>
          </a:prstGeom>
        </p:spPr>
        <p:txBody>
          <a:bodyPr vert="horz"/>
          <a:lstStyle>
            <a:lvl1pPr algn="ctr">
              <a:defRPr sz="21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1543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hapitre_3_beige 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29" y="1019103"/>
            <a:ext cx="3884105" cy="3793122"/>
          </a:xfrm>
          <a:prstGeom prst="rect">
            <a:avLst/>
          </a:prstGeom>
        </p:spPr>
        <p:txBody>
          <a:bodyPr/>
          <a:lstStyle>
            <a:lvl1pPr marL="214313" indent="-214313">
              <a:buClr>
                <a:schemeClr val="accent6"/>
              </a:buClr>
              <a:buFontTx/>
              <a:buBlip>
                <a:blip r:embed="rId3"/>
              </a:buBlip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1pPr>
            <a:lvl2pPr>
              <a:buClr>
                <a:schemeClr val="accent6"/>
              </a:buClr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2pPr>
            <a:lvl3pPr>
              <a:buClr>
                <a:schemeClr val="accent6"/>
              </a:buClr>
              <a:defRPr sz="1050">
                <a:solidFill>
                  <a:srgbClr val="424242"/>
                </a:solidFill>
                <a:latin typeface="Helvetica"/>
                <a:cs typeface="Helvetica"/>
              </a:defRPr>
            </a:lvl3pPr>
            <a:lvl4pPr>
              <a:buClr>
                <a:schemeClr val="accent6"/>
              </a:buClr>
              <a:defRPr sz="900">
                <a:solidFill>
                  <a:srgbClr val="424242"/>
                </a:solidFill>
                <a:latin typeface="Helvetica"/>
                <a:cs typeface="Helvetica"/>
              </a:defRPr>
            </a:lvl4pPr>
            <a:lvl5pPr>
              <a:buClr>
                <a:schemeClr val="accent6"/>
              </a:buClr>
              <a:defRPr sz="750">
                <a:solidFill>
                  <a:srgbClr val="424242"/>
                </a:solidFill>
                <a:latin typeface="Helvetica"/>
                <a:cs typeface="Helvetic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2"/>
          </p:nvPr>
        </p:nvSpPr>
        <p:spPr>
          <a:xfrm>
            <a:off x="4656667" y="1019103"/>
            <a:ext cx="3950619" cy="3793122"/>
          </a:xfrm>
          <a:prstGeom prst="rect">
            <a:avLst/>
          </a:prstGeom>
        </p:spPr>
        <p:txBody>
          <a:bodyPr/>
          <a:lstStyle>
            <a:lvl1pPr marL="214313" indent="-214313">
              <a:buClr>
                <a:schemeClr val="accent6"/>
              </a:buClr>
              <a:buFontTx/>
              <a:buBlip>
                <a:blip r:embed="rId3"/>
              </a:buBlip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1pPr>
            <a:lvl2pPr>
              <a:buClr>
                <a:schemeClr val="accent6"/>
              </a:buClr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2pPr>
            <a:lvl3pPr>
              <a:buClr>
                <a:schemeClr val="accent6"/>
              </a:buClr>
              <a:defRPr sz="1050">
                <a:solidFill>
                  <a:srgbClr val="424242"/>
                </a:solidFill>
                <a:latin typeface="Helvetica"/>
                <a:cs typeface="Helvetica"/>
              </a:defRPr>
            </a:lvl3pPr>
            <a:lvl4pPr>
              <a:buClr>
                <a:schemeClr val="accent6"/>
              </a:buClr>
              <a:defRPr sz="900">
                <a:solidFill>
                  <a:srgbClr val="424242"/>
                </a:solidFill>
                <a:latin typeface="Helvetica"/>
                <a:cs typeface="Helvetica"/>
              </a:defRPr>
            </a:lvl4pPr>
            <a:lvl5pPr>
              <a:buClr>
                <a:schemeClr val="accent6"/>
              </a:buClr>
              <a:defRPr sz="750">
                <a:solidFill>
                  <a:srgbClr val="424242"/>
                </a:solidFill>
                <a:latin typeface="Helvetica"/>
                <a:cs typeface="Helvetic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52210" y="610891"/>
            <a:ext cx="444200" cy="27384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628629" y="73575"/>
            <a:ext cx="7891363" cy="551276"/>
          </a:xfrm>
          <a:prstGeom prst="rect">
            <a:avLst/>
          </a:prstGeom>
        </p:spPr>
        <p:txBody>
          <a:bodyPr vert="horz"/>
          <a:lstStyle>
            <a:lvl1pPr algn="ctr">
              <a:defRPr sz="21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7490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nexe turquois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19992" y="579178"/>
            <a:ext cx="444200" cy="27384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424242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 hasCustomPrompt="1"/>
          </p:nvPr>
        </p:nvSpPr>
        <p:spPr>
          <a:xfrm>
            <a:off x="628629" y="1092994"/>
            <a:ext cx="7891363" cy="3711481"/>
          </a:xfrm>
          <a:prstGeom prst="rect">
            <a:avLst/>
          </a:prstGeom>
        </p:spPr>
        <p:txBody>
          <a:bodyPr vert="horz"/>
          <a:lstStyle>
            <a:lvl1pPr marL="0" indent="0">
              <a:buSzPct val="100000"/>
              <a:buFontTx/>
              <a:buNone/>
              <a:defRPr sz="1350">
                <a:solidFill>
                  <a:srgbClr val="424242"/>
                </a:solidFill>
                <a:latin typeface="Helvetica"/>
                <a:cs typeface="Helvetica"/>
              </a:defRPr>
            </a:lvl1pPr>
            <a:lvl2pPr marL="342900" indent="0">
              <a:buFontTx/>
              <a:buNone/>
              <a:defRPr sz="1350">
                <a:solidFill>
                  <a:srgbClr val="424242"/>
                </a:solidFill>
                <a:latin typeface="Helvetica"/>
                <a:cs typeface="Helvetica"/>
              </a:defRPr>
            </a:lvl2pPr>
            <a:lvl3pPr marL="685800" indent="0">
              <a:buFontTx/>
              <a:buNone/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3pPr>
            <a:lvl4pPr marL="1028700" indent="0">
              <a:buFontTx/>
              <a:buNone/>
              <a:defRPr sz="1050">
                <a:solidFill>
                  <a:srgbClr val="424242"/>
                </a:solidFill>
                <a:latin typeface="Helvetica"/>
                <a:cs typeface="Helvetica"/>
              </a:defRPr>
            </a:lvl4pPr>
            <a:lvl5pPr marL="1371600" indent="0">
              <a:buFontTx/>
              <a:buNone/>
              <a:defRPr sz="900">
                <a:solidFill>
                  <a:srgbClr val="424242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628629" y="27902"/>
            <a:ext cx="7891363" cy="551276"/>
          </a:xfrm>
          <a:prstGeom prst="rect">
            <a:avLst/>
          </a:prstGeom>
        </p:spPr>
        <p:txBody>
          <a:bodyPr vert="horz"/>
          <a:lstStyle>
            <a:lvl1pPr algn="ctr">
              <a:defRPr sz="2100">
                <a:solidFill>
                  <a:schemeClr val="tx2"/>
                </a:solidFill>
                <a:latin typeface="Ubuntu"/>
                <a:cs typeface="Ubuntu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7395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nexe turquois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19992" y="579178"/>
            <a:ext cx="444200" cy="27384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424242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628629" y="1092995"/>
            <a:ext cx="7891363" cy="3664986"/>
          </a:xfrm>
          <a:prstGeom prst="rect">
            <a:avLst/>
          </a:prstGeom>
        </p:spPr>
        <p:txBody>
          <a:bodyPr vert="horz"/>
          <a:lstStyle>
            <a:lvl1pPr marL="214313" indent="-214313">
              <a:buSzPct val="100000"/>
              <a:buFontTx/>
              <a:buBlip>
                <a:blip r:embed="rId3"/>
              </a:buBlip>
              <a:defRPr sz="1350">
                <a:solidFill>
                  <a:srgbClr val="424242"/>
                </a:solidFill>
                <a:latin typeface="Helvetica"/>
                <a:cs typeface="Helvetica"/>
              </a:defRPr>
            </a:lvl1pPr>
            <a:lvl2pPr>
              <a:defRPr sz="1350">
                <a:solidFill>
                  <a:srgbClr val="424242"/>
                </a:solidFill>
                <a:latin typeface="Helvetica"/>
                <a:cs typeface="Helvetica"/>
              </a:defRPr>
            </a:lvl2pPr>
            <a:lvl3pPr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3pPr>
            <a:lvl4pPr>
              <a:defRPr sz="1050">
                <a:solidFill>
                  <a:srgbClr val="424242"/>
                </a:solidFill>
                <a:latin typeface="Helvetica"/>
                <a:cs typeface="Helvetica"/>
              </a:defRPr>
            </a:lvl4pPr>
            <a:lvl5pPr>
              <a:defRPr sz="900">
                <a:solidFill>
                  <a:srgbClr val="424242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628629" y="27902"/>
            <a:ext cx="7891363" cy="551276"/>
          </a:xfrm>
          <a:prstGeom prst="rect">
            <a:avLst/>
          </a:prstGeom>
        </p:spPr>
        <p:txBody>
          <a:bodyPr vert="horz"/>
          <a:lstStyle>
            <a:lvl1pPr algn="ctr">
              <a:defRPr sz="2100">
                <a:solidFill>
                  <a:schemeClr val="tx2"/>
                </a:solidFill>
                <a:latin typeface="Ubuntu"/>
                <a:cs typeface="Ubuntu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0430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nexe turquois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29" y="1107281"/>
            <a:ext cx="3884105" cy="3627451"/>
          </a:xfrm>
          <a:prstGeom prst="rect">
            <a:avLst/>
          </a:prstGeom>
        </p:spPr>
        <p:txBody>
          <a:bodyPr/>
          <a:lstStyle>
            <a:lvl1pPr marL="214313" indent="-214313">
              <a:buFontTx/>
              <a:buBlip>
                <a:blip r:embed="rId3"/>
              </a:buBlip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1pPr>
            <a:lvl2pPr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2pPr>
            <a:lvl3pPr>
              <a:defRPr sz="1050">
                <a:solidFill>
                  <a:srgbClr val="424242"/>
                </a:solidFill>
                <a:latin typeface="Helvetica"/>
                <a:cs typeface="Helvetica"/>
              </a:defRPr>
            </a:lvl3pPr>
            <a:lvl4pPr>
              <a:defRPr sz="900">
                <a:solidFill>
                  <a:srgbClr val="424242"/>
                </a:solidFill>
                <a:latin typeface="Helvetica"/>
                <a:cs typeface="Helvetica"/>
              </a:defRPr>
            </a:lvl4pPr>
            <a:lvl5pPr>
              <a:defRPr sz="750">
                <a:solidFill>
                  <a:srgbClr val="424242"/>
                </a:solidFill>
                <a:latin typeface="Helvetica"/>
                <a:cs typeface="Helvetic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2"/>
          </p:nvPr>
        </p:nvSpPr>
        <p:spPr>
          <a:xfrm>
            <a:off x="4656668" y="1107281"/>
            <a:ext cx="4010254" cy="3627451"/>
          </a:xfrm>
          <a:prstGeom prst="rect">
            <a:avLst/>
          </a:prstGeom>
        </p:spPr>
        <p:txBody>
          <a:bodyPr/>
          <a:lstStyle>
            <a:lvl1pPr marL="214313" indent="-214313">
              <a:buFontTx/>
              <a:buBlip>
                <a:blip r:embed="rId3"/>
              </a:buBlip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1pPr>
            <a:lvl2pPr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2pPr>
            <a:lvl3pPr>
              <a:defRPr sz="1050">
                <a:solidFill>
                  <a:srgbClr val="424242"/>
                </a:solidFill>
                <a:latin typeface="Helvetica"/>
                <a:cs typeface="Helvetica"/>
              </a:defRPr>
            </a:lvl3pPr>
            <a:lvl4pPr>
              <a:defRPr sz="900">
                <a:solidFill>
                  <a:srgbClr val="424242"/>
                </a:solidFill>
                <a:latin typeface="Helvetica"/>
                <a:cs typeface="Helvetica"/>
              </a:defRPr>
            </a:lvl4pPr>
            <a:lvl5pPr>
              <a:defRPr sz="750">
                <a:solidFill>
                  <a:srgbClr val="424242"/>
                </a:solidFill>
                <a:latin typeface="Helvetica"/>
                <a:cs typeface="Helvetic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19992" y="569011"/>
            <a:ext cx="444200" cy="27384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424242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628629" y="17735"/>
            <a:ext cx="8038293" cy="551276"/>
          </a:xfrm>
          <a:prstGeom prst="rect">
            <a:avLst/>
          </a:prstGeom>
        </p:spPr>
        <p:txBody>
          <a:bodyPr vert="horz"/>
          <a:lstStyle>
            <a:lvl1pPr algn="ctr">
              <a:defRPr sz="2100">
                <a:solidFill>
                  <a:schemeClr val="tx2"/>
                </a:solidFill>
                <a:latin typeface="Ubuntu"/>
                <a:cs typeface="Ubuntu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1470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nexe fusch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43409" y="616126"/>
            <a:ext cx="444200" cy="27384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424242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 hasCustomPrompt="1"/>
          </p:nvPr>
        </p:nvSpPr>
        <p:spPr>
          <a:xfrm>
            <a:off x="628629" y="998162"/>
            <a:ext cx="7891363" cy="3806313"/>
          </a:xfrm>
          <a:prstGeom prst="rect">
            <a:avLst/>
          </a:prstGeom>
        </p:spPr>
        <p:txBody>
          <a:bodyPr vert="horz"/>
          <a:lstStyle>
            <a:lvl1pPr marL="0" indent="0">
              <a:buSzPct val="100000"/>
              <a:buFontTx/>
              <a:buNone/>
              <a:defRPr sz="1350">
                <a:solidFill>
                  <a:srgbClr val="424242"/>
                </a:solidFill>
                <a:latin typeface="Helvetica"/>
                <a:cs typeface="Helvetica"/>
              </a:defRPr>
            </a:lvl1pPr>
            <a:lvl2pPr marL="342900" indent="0">
              <a:buClr>
                <a:schemeClr val="accent3"/>
              </a:buClr>
              <a:buFontTx/>
              <a:buNone/>
              <a:defRPr sz="1350">
                <a:solidFill>
                  <a:srgbClr val="424242"/>
                </a:solidFill>
                <a:latin typeface="Helvetica"/>
                <a:cs typeface="Helvetica"/>
              </a:defRPr>
            </a:lvl2pPr>
            <a:lvl3pPr marL="685800" indent="0">
              <a:buClr>
                <a:schemeClr val="accent3"/>
              </a:buClr>
              <a:buFontTx/>
              <a:buNone/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3pPr>
            <a:lvl4pPr marL="1028700" indent="0">
              <a:buClr>
                <a:schemeClr val="accent3"/>
              </a:buClr>
              <a:buFontTx/>
              <a:buNone/>
              <a:defRPr sz="1050">
                <a:solidFill>
                  <a:srgbClr val="424242"/>
                </a:solidFill>
                <a:latin typeface="Helvetica"/>
                <a:cs typeface="Helvetica"/>
              </a:defRPr>
            </a:lvl4pPr>
            <a:lvl5pPr marL="1371600" indent="0">
              <a:buClr>
                <a:schemeClr val="accent3"/>
              </a:buClr>
              <a:buFontTx/>
              <a:buNone/>
              <a:defRPr sz="900">
                <a:solidFill>
                  <a:srgbClr val="424242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628629" y="31695"/>
            <a:ext cx="7891363" cy="551276"/>
          </a:xfrm>
          <a:prstGeom prst="rect">
            <a:avLst/>
          </a:prstGeom>
        </p:spPr>
        <p:txBody>
          <a:bodyPr vert="horz"/>
          <a:lstStyle>
            <a:lvl1pPr algn="ctr">
              <a:defRPr sz="2100">
                <a:solidFill>
                  <a:schemeClr val="accent1"/>
                </a:solidFill>
                <a:latin typeface="Ubuntu"/>
                <a:cs typeface="Ubuntu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7615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nexe fusch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19992" y="624851"/>
            <a:ext cx="444200" cy="27384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424242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628629" y="998162"/>
            <a:ext cx="7891363" cy="3798563"/>
          </a:xfrm>
          <a:prstGeom prst="rect">
            <a:avLst/>
          </a:prstGeom>
        </p:spPr>
        <p:txBody>
          <a:bodyPr vert="horz"/>
          <a:lstStyle>
            <a:lvl1pPr marL="214313" indent="-214313">
              <a:buSzPct val="100000"/>
              <a:buFontTx/>
              <a:buBlip>
                <a:blip r:embed="rId3"/>
              </a:buBlip>
              <a:defRPr sz="1350">
                <a:solidFill>
                  <a:srgbClr val="424242"/>
                </a:solidFill>
                <a:latin typeface="Helvetica"/>
                <a:cs typeface="Helvetica"/>
              </a:defRPr>
            </a:lvl1pPr>
            <a:lvl2pPr>
              <a:buClr>
                <a:schemeClr val="accent1"/>
              </a:buClr>
              <a:defRPr sz="1350">
                <a:solidFill>
                  <a:srgbClr val="424242"/>
                </a:solidFill>
                <a:latin typeface="Helvetica"/>
                <a:cs typeface="Helvetica"/>
              </a:defRPr>
            </a:lvl2pPr>
            <a:lvl3pPr>
              <a:buClr>
                <a:schemeClr val="accent1"/>
              </a:buClr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3pPr>
            <a:lvl4pPr>
              <a:buClr>
                <a:schemeClr val="accent1"/>
              </a:buClr>
              <a:defRPr sz="1050">
                <a:solidFill>
                  <a:srgbClr val="424242"/>
                </a:solidFill>
                <a:latin typeface="Helvetica"/>
                <a:cs typeface="Helvetica"/>
              </a:defRPr>
            </a:lvl4pPr>
            <a:lvl5pPr>
              <a:buClr>
                <a:schemeClr val="accent1"/>
              </a:buClr>
              <a:defRPr sz="900">
                <a:solidFill>
                  <a:srgbClr val="424242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628629" y="52635"/>
            <a:ext cx="7891363" cy="551276"/>
          </a:xfrm>
          <a:prstGeom prst="rect">
            <a:avLst/>
          </a:prstGeom>
        </p:spPr>
        <p:txBody>
          <a:bodyPr vert="horz"/>
          <a:lstStyle>
            <a:lvl1pPr algn="ctr">
              <a:defRPr sz="2100">
                <a:solidFill>
                  <a:schemeClr val="accent1"/>
                </a:solidFill>
                <a:latin typeface="Ubuntu"/>
                <a:cs typeface="Ubuntu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406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age de garde - Coordonné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37787" y="2293823"/>
            <a:ext cx="3828675" cy="47744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28B8CE"/>
                </a:solidFill>
                <a:latin typeface="Ubuntu"/>
                <a:cs typeface="Ubuntu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61935" y="3301979"/>
            <a:ext cx="789625" cy="390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nexe fusch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29" y="1005142"/>
            <a:ext cx="3884105" cy="3799333"/>
          </a:xfrm>
          <a:prstGeom prst="rect">
            <a:avLst/>
          </a:prstGeom>
        </p:spPr>
        <p:txBody>
          <a:bodyPr/>
          <a:lstStyle>
            <a:lvl1pPr marL="214313" indent="-214313">
              <a:buFontTx/>
              <a:buBlip>
                <a:blip r:embed="rId3"/>
              </a:buBlip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1pPr>
            <a:lvl2pPr>
              <a:buClr>
                <a:schemeClr val="accent1"/>
              </a:buClr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2pPr>
            <a:lvl3pPr>
              <a:buClr>
                <a:schemeClr val="accent1"/>
              </a:buClr>
              <a:defRPr sz="1050">
                <a:solidFill>
                  <a:srgbClr val="424242"/>
                </a:solidFill>
                <a:latin typeface="Helvetica"/>
                <a:cs typeface="Helvetica"/>
              </a:defRPr>
            </a:lvl3pPr>
            <a:lvl4pPr>
              <a:buClr>
                <a:schemeClr val="accent1"/>
              </a:buClr>
              <a:defRPr sz="900">
                <a:solidFill>
                  <a:srgbClr val="424242"/>
                </a:solidFill>
                <a:latin typeface="Helvetica"/>
                <a:cs typeface="Helvetica"/>
              </a:defRPr>
            </a:lvl4pPr>
            <a:lvl5pPr>
              <a:buClr>
                <a:schemeClr val="accent1"/>
              </a:buClr>
              <a:defRPr sz="750">
                <a:solidFill>
                  <a:srgbClr val="424242"/>
                </a:solidFill>
                <a:latin typeface="Helvetica"/>
                <a:cs typeface="Helvetic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2"/>
          </p:nvPr>
        </p:nvSpPr>
        <p:spPr>
          <a:xfrm>
            <a:off x="4656667" y="1005142"/>
            <a:ext cx="4000315" cy="3799333"/>
          </a:xfrm>
          <a:prstGeom prst="rect">
            <a:avLst/>
          </a:prstGeom>
        </p:spPr>
        <p:txBody>
          <a:bodyPr/>
          <a:lstStyle>
            <a:lvl1pPr marL="214313" indent="-214313">
              <a:buFontTx/>
              <a:buBlip>
                <a:blip r:embed="rId3"/>
              </a:buBlip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1pPr>
            <a:lvl2pPr>
              <a:buClr>
                <a:schemeClr val="accent1"/>
              </a:buClr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2pPr>
            <a:lvl3pPr>
              <a:buClr>
                <a:schemeClr val="accent1"/>
              </a:buClr>
              <a:defRPr sz="1050">
                <a:solidFill>
                  <a:srgbClr val="424242"/>
                </a:solidFill>
                <a:latin typeface="Helvetica"/>
                <a:cs typeface="Helvetica"/>
              </a:defRPr>
            </a:lvl3pPr>
            <a:lvl4pPr>
              <a:buClr>
                <a:schemeClr val="accent1"/>
              </a:buClr>
              <a:defRPr sz="900">
                <a:solidFill>
                  <a:srgbClr val="424242"/>
                </a:solidFill>
                <a:latin typeface="Helvetica"/>
                <a:cs typeface="Helvetica"/>
              </a:defRPr>
            </a:lvl4pPr>
            <a:lvl5pPr>
              <a:buClr>
                <a:schemeClr val="accent1"/>
              </a:buClr>
              <a:defRPr sz="750">
                <a:solidFill>
                  <a:srgbClr val="424242"/>
                </a:solidFill>
                <a:latin typeface="Helvetica"/>
                <a:cs typeface="Helvetic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14442" y="624851"/>
            <a:ext cx="444200" cy="27384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424242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623079" y="45655"/>
            <a:ext cx="7891363" cy="551276"/>
          </a:xfrm>
          <a:prstGeom prst="rect">
            <a:avLst/>
          </a:prstGeom>
        </p:spPr>
        <p:txBody>
          <a:bodyPr vert="horz"/>
          <a:lstStyle>
            <a:lvl1pPr algn="ctr">
              <a:defRPr sz="2100">
                <a:solidFill>
                  <a:schemeClr val="accent1"/>
                </a:solidFill>
                <a:latin typeface="Ubuntu"/>
                <a:cs typeface="Ubuntu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3225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nexe mastic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19992" y="624851"/>
            <a:ext cx="444200" cy="27384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6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 hasCustomPrompt="1"/>
          </p:nvPr>
        </p:nvSpPr>
        <p:spPr>
          <a:xfrm>
            <a:off x="628629" y="977222"/>
            <a:ext cx="7891363" cy="3842751"/>
          </a:xfrm>
          <a:prstGeom prst="rect">
            <a:avLst/>
          </a:prstGeom>
        </p:spPr>
        <p:txBody>
          <a:bodyPr vert="horz"/>
          <a:lstStyle>
            <a:lvl1pPr marL="0" indent="0">
              <a:buSzPct val="100000"/>
              <a:buFontTx/>
              <a:buNone/>
              <a:defRPr sz="1350">
                <a:solidFill>
                  <a:srgbClr val="424242"/>
                </a:solidFill>
                <a:latin typeface="Helvetica"/>
                <a:cs typeface="Helvetica"/>
              </a:defRPr>
            </a:lvl1pPr>
            <a:lvl2pPr marL="342900" indent="0">
              <a:buClr>
                <a:schemeClr val="accent6"/>
              </a:buClr>
              <a:buFontTx/>
              <a:buNone/>
              <a:defRPr sz="1350">
                <a:solidFill>
                  <a:srgbClr val="424242"/>
                </a:solidFill>
                <a:latin typeface="Helvetica"/>
                <a:cs typeface="Helvetica"/>
              </a:defRPr>
            </a:lvl2pPr>
            <a:lvl3pPr marL="685800" indent="0">
              <a:buClr>
                <a:schemeClr val="accent6"/>
              </a:buClr>
              <a:buFontTx/>
              <a:buNone/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3pPr>
            <a:lvl4pPr marL="1028700" indent="0">
              <a:buClr>
                <a:schemeClr val="accent6"/>
              </a:buClr>
              <a:buFontTx/>
              <a:buNone/>
              <a:defRPr sz="1050">
                <a:solidFill>
                  <a:srgbClr val="424242"/>
                </a:solidFill>
                <a:latin typeface="Helvetica"/>
                <a:cs typeface="Helvetica"/>
              </a:defRPr>
            </a:lvl4pPr>
            <a:lvl5pPr marL="1371600" indent="0">
              <a:buClr>
                <a:schemeClr val="accent6"/>
              </a:buClr>
              <a:buFontTx/>
              <a:buNone/>
              <a:defRPr sz="900">
                <a:solidFill>
                  <a:srgbClr val="424242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628629" y="24715"/>
            <a:ext cx="7891363" cy="551276"/>
          </a:xfrm>
          <a:prstGeom prst="rect">
            <a:avLst/>
          </a:prstGeom>
        </p:spPr>
        <p:txBody>
          <a:bodyPr vert="horz"/>
          <a:lstStyle>
            <a:lvl1pPr algn="ctr">
              <a:defRPr sz="2100">
                <a:solidFill>
                  <a:schemeClr val="accent6"/>
                </a:solidFill>
                <a:latin typeface="Ubuntu"/>
                <a:cs typeface="Ubuntu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0642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nexe mastic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19992" y="624851"/>
            <a:ext cx="444200" cy="27384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6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628629" y="977222"/>
            <a:ext cx="7891363" cy="3842751"/>
          </a:xfrm>
          <a:prstGeom prst="rect">
            <a:avLst/>
          </a:prstGeom>
        </p:spPr>
        <p:txBody>
          <a:bodyPr vert="horz"/>
          <a:lstStyle>
            <a:lvl1pPr marL="214313" indent="-214313">
              <a:buSzPct val="100000"/>
              <a:buFontTx/>
              <a:buBlip>
                <a:blip r:embed="rId3"/>
              </a:buBlip>
              <a:defRPr sz="1350">
                <a:solidFill>
                  <a:srgbClr val="424242"/>
                </a:solidFill>
                <a:latin typeface="Helvetica"/>
                <a:cs typeface="Helvetica"/>
              </a:defRPr>
            </a:lvl1pPr>
            <a:lvl2pPr>
              <a:buClr>
                <a:schemeClr val="accent6"/>
              </a:buClr>
              <a:defRPr sz="1350">
                <a:solidFill>
                  <a:srgbClr val="424242"/>
                </a:solidFill>
                <a:latin typeface="Helvetica"/>
                <a:cs typeface="Helvetica"/>
              </a:defRPr>
            </a:lvl2pPr>
            <a:lvl3pPr>
              <a:buClr>
                <a:schemeClr val="accent6"/>
              </a:buClr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3pPr>
            <a:lvl4pPr>
              <a:buClr>
                <a:schemeClr val="accent6"/>
              </a:buClr>
              <a:defRPr sz="1050">
                <a:solidFill>
                  <a:srgbClr val="424242"/>
                </a:solidFill>
                <a:latin typeface="Helvetica"/>
                <a:cs typeface="Helvetica"/>
              </a:defRPr>
            </a:lvl4pPr>
            <a:lvl5pPr>
              <a:buClr>
                <a:schemeClr val="accent6"/>
              </a:buClr>
              <a:defRPr sz="900">
                <a:solidFill>
                  <a:srgbClr val="424242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628629" y="17735"/>
            <a:ext cx="7891363" cy="551276"/>
          </a:xfrm>
          <a:prstGeom prst="rect">
            <a:avLst/>
          </a:prstGeom>
        </p:spPr>
        <p:txBody>
          <a:bodyPr vert="horz"/>
          <a:lstStyle>
            <a:lvl1pPr algn="ctr">
              <a:defRPr sz="2100">
                <a:solidFill>
                  <a:schemeClr val="accent6"/>
                </a:solidFill>
                <a:latin typeface="Ubuntu"/>
                <a:cs typeface="Ubuntu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109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nexe mastic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29" y="1019102"/>
            <a:ext cx="3884105" cy="3746627"/>
          </a:xfrm>
          <a:prstGeom prst="rect">
            <a:avLst/>
          </a:prstGeom>
        </p:spPr>
        <p:txBody>
          <a:bodyPr/>
          <a:lstStyle>
            <a:lvl1pPr marL="214313" indent="-214313">
              <a:buClr>
                <a:schemeClr val="accent6"/>
              </a:buClr>
              <a:buFontTx/>
              <a:buBlip>
                <a:blip r:embed="rId3"/>
              </a:buBlip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1pPr>
            <a:lvl2pPr>
              <a:buClr>
                <a:schemeClr val="accent6"/>
              </a:buClr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2pPr>
            <a:lvl3pPr>
              <a:buClr>
                <a:schemeClr val="accent6"/>
              </a:buClr>
              <a:defRPr sz="1050">
                <a:solidFill>
                  <a:srgbClr val="424242"/>
                </a:solidFill>
                <a:latin typeface="Helvetica"/>
                <a:cs typeface="Helvetica"/>
              </a:defRPr>
            </a:lvl3pPr>
            <a:lvl4pPr>
              <a:buClr>
                <a:schemeClr val="accent6"/>
              </a:buClr>
              <a:defRPr sz="900">
                <a:solidFill>
                  <a:srgbClr val="424242"/>
                </a:solidFill>
                <a:latin typeface="Helvetica"/>
                <a:cs typeface="Helvetica"/>
              </a:defRPr>
            </a:lvl4pPr>
            <a:lvl5pPr>
              <a:buClr>
                <a:schemeClr val="accent6"/>
              </a:buClr>
              <a:defRPr sz="750">
                <a:solidFill>
                  <a:srgbClr val="424242"/>
                </a:solidFill>
                <a:latin typeface="Helvetica"/>
                <a:cs typeface="Helvetic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2"/>
          </p:nvPr>
        </p:nvSpPr>
        <p:spPr>
          <a:xfrm>
            <a:off x="4656667" y="1019102"/>
            <a:ext cx="4020193" cy="3746627"/>
          </a:xfrm>
          <a:prstGeom prst="rect">
            <a:avLst/>
          </a:prstGeom>
        </p:spPr>
        <p:txBody>
          <a:bodyPr/>
          <a:lstStyle>
            <a:lvl1pPr marL="214313" indent="-214313">
              <a:buClr>
                <a:schemeClr val="accent6"/>
              </a:buClr>
              <a:buFontTx/>
              <a:buBlip>
                <a:blip r:embed="rId3"/>
              </a:buBlip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1pPr>
            <a:lvl2pPr>
              <a:buClr>
                <a:schemeClr val="accent6"/>
              </a:buClr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2pPr>
            <a:lvl3pPr>
              <a:buClr>
                <a:schemeClr val="accent6"/>
              </a:buClr>
              <a:defRPr sz="1050">
                <a:solidFill>
                  <a:srgbClr val="424242"/>
                </a:solidFill>
                <a:latin typeface="Helvetica"/>
                <a:cs typeface="Helvetica"/>
              </a:defRPr>
            </a:lvl3pPr>
            <a:lvl4pPr>
              <a:buClr>
                <a:schemeClr val="accent6"/>
              </a:buClr>
              <a:defRPr sz="900">
                <a:solidFill>
                  <a:srgbClr val="424242"/>
                </a:solidFill>
                <a:latin typeface="Helvetica"/>
                <a:cs typeface="Helvetica"/>
              </a:defRPr>
            </a:lvl4pPr>
            <a:lvl5pPr>
              <a:buClr>
                <a:schemeClr val="accent6"/>
              </a:buClr>
              <a:defRPr sz="750">
                <a:solidFill>
                  <a:srgbClr val="424242"/>
                </a:solidFill>
                <a:latin typeface="Helvetica"/>
                <a:cs typeface="Helvetic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19992" y="642429"/>
            <a:ext cx="444200" cy="27384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6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628629" y="38675"/>
            <a:ext cx="7891363" cy="551276"/>
          </a:xfrm>
          <a:prstGeom prst="rect">
            <a:avLst/>
          </a:prstGeom>
        </p:spPr>
        <p:txBody>
          <a:bodyPr vert="horz"/>
          <a:lstStyle>
            <a:lvl1pPr algn="ctr">
              <a:defRPr sz="2100">
                <a:solidFill>
                  <a:schemeClr val="accent6"/>
                </a:solidFill>
                <a:latin typeface="Ubuntu"/>
                <a:cs typeface="Ubuntu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4370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9"/>
          <p:cNvSpPr>
            <a:spLocks noGrp="1"/>
          </p:cNvSpPr>
          <p:nvPr>
            <p:ph type="ftr" sz="quarter" idx="10"/>
          </p:nvPr>
        </p:nvSpPr>
        <p:spPr>
          <a:xfrm>
            <a:off x="101600" y="4887516"/>
            <a:ext cx="71247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9316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hapitre 1 Titre et n° d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82923" y="2238959"/>
            <a:ext cx="3828675" cy="477440"/>
          </a:xfrm>
          <a:prstGeom prst="rect">
            <a:avLst/>
          </a:prstGeom>
        </p:spPr>
        <p:txBody>
          <a:bodyPr/>
          <a:lstStyle>
            <a:lvl1pPr algn="l">
              <a:defRPr sz="2400" u="none">
                <a:solidFill>
                  <a:srgbClr val="28B8CE"/>
                </a:solidFill>
                <a:latin typeface="Ubuntu"/>
                <a:cs typeface="Ubuntu"/>
              </a:defRPr>
            </a:lvl1pPr>
          </a:lstStyle>
          <a:p>
            <a:r>
              <a:rPr lang="fr-FR" dirty="0"/>
              <a:t>Titre de chapitre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355976" y="1977684"/>
            <a:ext cx="444200" cy="27384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29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628629" y="1638300"/>
            <a:ext cx="7891363" cy="3403777"/>
          </a:xfrm>
          <a:prstGeom prst="rect">
            <a:avLst/>
          </a:prstGeom>
        </p:spPr>
        <p:txBody>
          <a:bodyPr vert="horz"/>
          <a:lstStyle>
            <a:lvl1pPr marL="214313" indent="-214313">
              <a:buSzPct val="100000"/>
              <a:buFontTx/>
              <a:buBlip>
                <a:blip r:embed="rId2"/>
              </a:buBlip>
              <a:defRPr sz="1350">
                <a:solidFill>
                  <a:srgbClr val="28B8CE"/>
                </a:solidFill>
                <a:latin typeface="Helvetica"/>
                <a:cs typeface="Helvetica"/>
              </a:defRPr>
            </a:lvl1pPr>
            <a:lvl2pPr>
              <a:defRPr sz="1350">
                <a:solidFill>
                  <a:srgbClr val="28B8CE"/>
                </a:solidFill>
                <a:latin typeface="Helvetica"/>
                <a:cs typeface="Helvetica"/>
              </a:defRPr>
            </a:lvl2pPr>
            <a:lvl3pPr>
              <a:defRPr sz="1200">
                <a:solidFill>
                  <a:srgbClr val="28B8CE"/>
                </a:solidFill>
                <a:latin typeface="Helvetica"/>
                <a:cs typeface="Helvetica"/>
              </a:defRPr>
            </a:lvl3pPr>
            <a:lvl4pPr>
              <a:defRPr sz="1050">
                <a:solidFill>
                  <a:srgbClr val="28B8CE"/>
                </a:solidFill>
                <a:latin typeface="Helvetica"/>
                <a:cs typeface="Helvetica"/>
              </a:defRPr>
            </a:lvl4pPr>
            <a:lvl5pPr>
              <a:defRPr sz="900">
                <a:solidFill>
                  <a:srgbClr val="28B8CE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93772" y="4731990"/>
            <a:ext cx="444200" cy="273844"/>
          </a:xfrm>
          <a:prstGeom prst="rect">
            <a:avLst/>
          </a:prstGeom>
          <a:noFill/>
        </p:spPr>
        <p:txBody>
          <a:bodyPr/>
          <a:lstStyle>
            <a:lvl1pPr algn="ctr">
              <a:defRPr sz="1200">
                <a:solidFill>
                  <a:schemeClr val="accent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9755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M_Rup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4343" y="1139666"/>
            <a:ext cx="8210232" cy="34835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720000" tIns="0" rIns="720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1875" baseline="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buNone/>
              <a:defRPr sz="15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None/>
              <a:defRPr sz="135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None/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648056"/>
            <a:ext cx="8221980" cy="21710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350" b="0" cap="all" baseline="0">
                <a:solidFill>
                  <a:schemeClr val="accent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165737"/>
            <a:ext cx="8220076" cy="51887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2775" cap="all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7467600" y="4857750"/>
            <a:ext cx="786912" cy="157163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fld id="{088D7501-4CEA-4EFA-918F-E8D4B7200722}" type="slidenum">
              <a:rPr lang="fr-FR" smtClean="0"/>
              <a:pPr algn="l"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438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hapitre 1 Titre et n° d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82923" y="2238959"/>
            <a:ext cx="3828675" cy="477440"/>
          </a:xfrm>
          <a:prstGeom prst="rect">
            <a:avLst/>
          </a:prstGeom>
        </p:spPr>
        <p:txBody>
          <a:bodyPr/>
          <a:lstStyle>
            <a:lvl1pPr algn="l">
              <a:defRPr sz="2400" u="none">
                <a:solidFill>
                  <a:srgbClr val="28B8CE"/>
                </a:solidFill>
                <a:latin typeface="Ubuntu"/>
                <a:cs typeface="Ubuntu"/>
              </a:defRPr>
            </a:lvl1pPr>
          </a:lstStyle>
          <a:p>
            <a:r>
              <a:rPr lang="fr-FR" dirty="0"/>
              <a:t>Titre de chapitre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355976" y="1977684"/>
            <a:ext cx="444200" cy="27384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15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628629" y="1638300"/>
            <a:ext cx="7891363" cy="3403777"/>
          </a:xfrm>
          <a:prstGeom prst="rect">
            <a:avLst/>
          </a:prstGeom>
        </p:spPr>
        <p:txBody>
          <a:bodyPr vert="horz"/>
          <a:lstStyle>
            <a:lvl1pPr marL="214313" indent="-214313">
              <a:buSzPct val="100000"/>
              <a:buFontTx/>
              <a:buBlip>
                <a:blip r:embed="rId2"/>
              </a:buBlip>
              <a:defRPr sz="1350">
                <a:solidFill>
                  <a:srgbClr val="28B8CE"/>
                </a:solidFill>
                <a:latin typeface="Helvetica"/>
                <a:cs typeface="Helvetica"/>
              </a:defRPr>
            </a:lvl1pPr>
            <a:lvl2pPr>
              <a:defRPr sz="1350">
                <a:solidFill>
                  <a:srgbClr val="28B8CE"/>
                </a:solidFill>
                <a:latin typeface="Helvetica"/>
                <a:cs typeface="Helvetica"/>
              </a:defRPr>
            </a:lvl2pPr>
            <a:lvl3pPr>
              <a:defRPr sz="1200">
                <a:solidFill>
                  <a:srgbClr val="28B8CE"/>
                </a:solidFill>
                <a:latin typeface="Helvetica"/>
                <a:cs typeface="Helvetica"/>
              </a:defRPr>
            </a:lvl3pPr>
            <a:lvl4pPr>
              <a:defRPr sz="1050">
                <a:solidFill>
                  <a:srgbClr val="28B8CE"/>
                </a:solidFill>
                <a:latin typeface="Helvetica"/>
                <a:cs typeface="Helvetica"/>
              </a:defRPr>
            </a:lvl4pPr>
            <a:lvl5pPr>
              <a:defRPr sz="900">
                <a:solidFill>
                  <a:srgbClr val="28B8CE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93772" y="4731990"/>
            <a:ext cx="444200" cy="273844"/>
          </a:xfrm>
          <a:prstGeom prst="rect">
            <a:avLst/>
          </a:prstGeom>
          <a:noFill/>
        </p:spPr>
        <p:txBody>
          <a:bodyPr/>
          <a:lstStyle>
            <a:lvl1pPr algn="ctr">
              <a:defRPr sz="1200">
                <a:solidFill>
                  <a:schemeClr val="accent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512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pitre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4963099" y="1933563"/>
            <a:ext cx="587375" cy="1088231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pPr lvl="0"/>
            <a:r>
              <a:rPr lang="fr-FR" dirty="0"/>
              <a:t>#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82923" y="2238959"/>
            <a:ext cx="3828675" cy="47744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r>
              <a:rPr lang="fr-FR" dirty="0"/>
              <a:t>Titre de chapitre</a:t>
            </a:r>
          </a:p>
        </p:txBody>
      </p:sp>
    </p:spTree>
    <p:extLst>
      <p:ext uri="{BB962C8B-B14F-4D97-AF65-F5344CB8AC3E}">
        <p14:creationId xmlns:p14="http://schemas.microsoft.com/office/powerpoint/2010/main" val="3844910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itre 2 Titre et n° d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4273555" y="1389454"/>
            <a:ext cx="587375" cy="1088231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75" b="0" i="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pPr lvl="0"/>
            <a:r>
              <a:rPr lang="fr-FR" dirty="0"/>
              <a:t>#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82923" y="2238965"/>
            <a:ext cx="3828675" cy="47744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accent3"/>
                </a:solidFill>
                <a:latin typeface="Ubuntu"/>
                <a:cs typeface="Ubuntu"/>
              </a:defRPr>
            </a:lvl1pPr>
          </a:lstStyle>
          <a:p>
            <a:r>
              <a:rPr lang="fr-FR" dirty="0"/>
              <a:t>Titre de chapitre</a:t>
            </a:r>
          </a:p>
        </p:txBody>
      </p:sp>
    </p:spTree>
    <p:extLst>
      <p:ext uri="{BB962C8B-B14F-4D97-AF65-F5344CB8AC3E}">
        <p14:creationId xmlns:p14="http://schemas.microsoft.com/office/powerpoint/2010/main" val="2845318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628633" y="1638306"/>
            <a:ext cx="7891363" cy="3403777"/>
          </a:xfrm>
          <a:prstGeom prst="rect">
            <a:avLst/>
          </a:prstGeom>
        </p:spPr>
        <p:txBody>
          <a:bodyPr vert="horz"/>
          <a:lstStyle>
            <a:lvl1pPr marL="160735" indent="-160735">
              <a:buSzPct val="100000"/>
              <a:buFontTx/>
              <a:buBlip>
                <a:blip r:embed="rId3"/>
              </a:buBlip>
              <a:defRPr sz="1013">
                <a:solidFill>
                  <a:srgbClr val="B91267"/>
                </a:solidFill>
                <a:latin typeface="Helvetica"/>
                <a:cs typeface="Helvetica"/>
              </a:defRPr>
            </a:lvl1pPr>
            <a:lvl2pPr>
              <a:defRPr sz="1013">
                <a:solidFill>
                  <a:srgbClr val="B91267"/>
                </a:solidFill>
                <a:latin typeface="Helvetica"/>
                <a:cs typeface="Helvetica"/>
              </a:defRPr>
            </a:lvl2pPr>
            <a:lvl3pPr>
              <a:defRPr sz="900">
                <a:solidFill>
                  <a:srgbClr val="B91267"/>
                </a:solidFill>
                <a:latin typeface="Helvetica"/>
                <a:cs typeface="Helvetica"/>
              </a:defRPr>
            </a:lvl3pPr>
            <a:lvl4pPr>
              <a:defRPr sz="788">
                <a:solidFill>
                  <a:srgbClr val="B91267"/>
                </a:solidFill>
                <a:latin typeface="Helvetica"/>
                <a:cs typeface="Helvetica"/>
              </a:defRPr>
            </a:lvl4pPr>
            <a:lvl5pPr>
              <a:defRPr sz="675">
                <a:solidFill>
                  <a:srgbClr val="B91267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628633" y="1031887"/>
            <a:ext cx="7891363" cy="551276"/>
          </a:xfrm>
          <a:prstGeom prst="rect">
            <a:avLst/>
          </a:prstGeom>
        </p:spPr>
        <p:txBody>
          <a:bodyPr vert="horz"/>
          <a:lstStyle>
            <a:lvl1pPr algn="ctr">
              <a:defRPr sz="1575">
                <a:solidFill>
                  <a:srgbClr val="B91267"/>
                </a:solidFill>
                <a:latin typeface="Ubuntu"/>
                <a:cs typeface="Ubuntu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77928" y="195489"/>
            <a:ext cx="4442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921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6661" y="624851"/>
            <a:ext cx="444200" cy="27384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 hasCustomPrompt="1"/>
          </p:nvPr>
        </p:nvSpPr>
        <p:spPr>
          <a:xfrm>
            <a:off x="628629" y="1092995"/>
            <a:ext cx="7891363" cy="3641738"/>
          </a:xfrm>
          <a:prstGeom prst="rect">
            <a:avLst/>
          </a:prstGeom>
        </p:spPr>
        <p:txBody>
          <a:bodyPr vert="horz"/>
          <a:lstStyle>
            <a:lvl1pPr marL="0" indent="0">
              <a:buSzPct val="100000"/>
              <a:buFontTx/>
              <a:buNone/>
              <a:defRPr sz="1350">
                <a:solidFill>
                  <a:srgbClr val="424242"/>
                </a:solidFill>
                <a:latin typeface="Helvetica"/>
                <a:cs typeface="Helvetica"/>
              </a:defRPr>
            </a:lvl1pPr>
            <a:lvl2pPr marL="342900" indent="0">
              <a:buFontTx/>
              <a:buNone/>
              <a:defRPr sz="1350">
                <a:solidFill>
                  <a:srgbClr val="424242"/>
                </a:solidFill>
                <a:latin typeface="Helvetica"/>
                <a:cs typeface="Helvetica"/>
              </a:defRPr>
            </a:lvl2pPr>
            <a:lvl3pPr marL="685800" indent="0">
              <a:buFontTx/>
              <a:buNone/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3pPr>
            <a:lvl4pPr marL="1028700" indent="0">
              <a:buFontTx/>
              <a:buNone/>
              <a:defRPr sz="1050">
                <a:solidFill>
                  <a:srgbClr val="424242"/>
                </a:solidFill>
                <a:latin typeface="Helvetica"/>
                <a:cs typeface="Helvetica"/>
              </a:defRPr>
            </a:lvl4pPr>
            <a:lvl5pPr marL="1371600" indent="0">
              <a:buFontTx/>
              <a:buNone/>
              <a:defRPr sz="900">
                <a:solidFill>
                  <a:srgbClr val="424242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628629" y="76762"/>
            <a:ext cx="7891363" cy="551276"/>
          </a:xfrm>
          <a:prstGeom prst="rect">
            <a:avLst/>
          </a:prstGeom>
        </p:spPr>
        <p:txBody>
          <a:bodyPr vert="horz"/>
          <a:lstStyle>
            <a:lvl1pPr algn="ctr">
              <a:defRPr sz="21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850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 à pu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6661" y="624851"/>
            <a:ext cx="444200" cy="27384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628629" y="1092995"/>
            <a:ext cx="7891363" cy="3587494"/>
          </a:xfrm>
          <a:prstGeom prst="rect">
            <a:avLst/>
          </a:prstGeom>
        </p:spPr>
        <p:txBody>
          <a:bodyPr vert="horz"/>
          <a:lstStyle>
            <a:lvl1pPr marL="214313" indent="-214313">
              <a:buSzPct val="100000"/>
              <a:buFontTx/>
              <a:buBlip>
                <a:blip r:embed="rId3"/>
              </a:buBlip>
              <a:defRPr sz="1350">
                <a:solidFill>
                  <a:srgbClr val="424242"/>
                </a:solidFill>
                <a:latin typeface="Helvetica"/>
                <a:cs typeface="Helvetica"/>
              </a:defRPr>
            </a:lvl1pPr>
            <a:lvl2pPr>
              <a:buClr>
                <a:schemeClr val="tx2"/>
              </a:buClr>
              <a:defRPr sz="1350">
                <a:solidFill>
                  <a:srgbClr val="424242"/>
                </a:solidFill>
                <a:latin typeface="Helvetica"/>
                <a:cs typeface="Helvetica"/>
              </a:defRPr>
            </a:lvl2pPr>
            <a:lvl3pPr>
              <a:buClr>
                <a:schemeClr val="tx2"/>
              </a:buClr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3pPr>
            <a:lvl4pPr>
              <a:buClr>
                <a:schemeClr val="tx2"/>
              </a:buClr>
              <a:defRPr sz="1050">
                <a:solidFill>
                  <a:srgbClr val="424242"/>
                </a:solidFill>
                <a:latin typeface="Helvetica"/>
                <a:cs typeface="Helvetica"/>
              </a:defRPr>
            </a:lvl4pPr>
            <a:lvl5pPr>
              <a:buClr>
                <a:schemeClr val="tx2"/>
              </a:buClr>
              <a:defRPr sz="900">
                <a:solidFill>
                  <a:srgbClr val="424242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628629" y="76762"/>
            <a:ext cx="7891363" cy="551276"/>
          </a:xfrm>
          <a:prstGeom prst="rect">
            <a:avLst/>
          </a:prstGeom>
        </p:spPr>
        <p:txBody>
          <a:bodyPr vert="horz"/>
          <a:lstStyle>
            <a:lvl1pPr algn="ctr">
              <a:defRPr sz="2100" b="1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271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deux colon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29" y="1107281"/>
            <a:ext cx="3884105" cy="3697194"/>
          </a:xfrm>
          <a:prstGeom prst="rect">
            <a:avLst/>
          </a:prstGeom>
        </p:spPr>
        <p:txBody>
          <a:bodyPr/>
          <a:lstStyle>
            <a:lvl1pPr marL="214313" indent="-214313">
              <a:buFontTx/>
              <a:buBlip>
                <a:blip r:embed="rId2"/>
              </a:buBlip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1pPr>
            <a:lvl2pPr>
              <a:buClr>
                <a:schemeClr val="tx2"/>
              </a:buClr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2pPr>
            <a:lvl3pPr>
              <a:buClr>
                <a:schemeClr val="tx2"/>
              </a:buClr>
              <a:defRPr sz="1050">
                <a:solidFill>
                  <a:srgbClr val="424242"/>
                </a:solidFill>
                <a:latin typeface="Helvetica"/>
                <a:cs typeface="Helvetica"/>
              </a:defRPr>
            </a:lvl3pPr>
            <a:lvl4pPr>
              <a:buClr>
                <a:schemeClr val="tx2"/>
              </a:buClr>
              <a:defRPr sz="900">
                <a:solidFill>
                  <a:srgbClr val="424242"/>
                </a:solidFill>
                <a:latin typeface="Helvetica"/>
                <a:cs typeface="Helvetica"/>
              </a:defRPr>
            </a:lvl4pPr>
            <a:lvl5pPr>
              <a:buClr>
                <a:schemeClr val="tx2"/>
              </a:buClr>
              <a:defRPr sz="750">
                <a:solidFill>
                  <a:srgbClr val="424242"/>
                </a:solidFill>
                <a:latin typeface="Helvetica"/>
                <a:cs typeface="Helvetic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2"/>
          </p:nvPr>
        </p:nvSpPr>
        <p:spPr>
          <a:xfrm>
            <a:off x="4656668" y="1107281"/>
            <a:ext cx="3960558" cy="3697194"/>
          </a:xfrm>
          <a:prstGeom prst="rect">
            <a:avLst/>
          </a:prstGeom>
        </p:spPr>
        <p:txBody>
          <a:bodyPr/>
          <a:lstStyle>
            <a:lvl1pPr marL="214313" indent="-214313">
              <a:buFontTx/>
              <a:buBlip>
                <a:blip r:embed="rId2"/>
              </a:buBlip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1pPr>
            <a:lvl2pPr>
              <a:buClr>
                <a:schemeClr val="tx2"/>
              </a:buClr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2pPr>
            <a:lvl3pPr>
              <a:buClr>
                <a:schemeClr val="tx2"/>
              </a:buClr>
              <a:defRPr sz="1050">
                <a:solidFill>
                  <a:srgbClr val="424242"/>
                </a:solidFill>
                <a:latin typeface="Helvetica"/>
                <a:cs typeface="Helvetica"/>
              </a:defRPr>
            </a:lvl3pPr>
            <a:lvl4pPr>
              <a:buClr>
                <a:schemeClr val="tx2"/>
              </a:buClr>
              <a:defRPr sz="900">
                <a:solidFill>
                  <a:srgbClr val="424242"/>
                </a:solidFill>
                <a:latin typeface="Helvetica"/>
                <a:cs typeface="Helvetica"/>
              </a:defRPr>
            </a:lvl4pPr>
            <a:lvl5pPr>
              <a:buClr>
                <a:schemeClr val="tx2"/>
              </a:buClr>
              <a:defRPr sz="750">
                <a:solidFill>
                  <a:srgbClr val="424242"/>
                </a:solidFill>
                <a:latin typeface="Helvetica"/>
                <a:cs typeface="Helvetic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6661" y="624851"/>
            <a:ext cx="444200" cy="27384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628629" y="73575"/>
            <a:ext cx="7988597" cy="551276"/>
          </a:xfrm>
          <a:prstGeom prst="rect">
            <a:avLst/>
          </a:prstGeom>
        </p:spPr>
        <p:txBody>
          <a:bodyPr vert="horz"/>
          <a:lstStyle>
            <a:lvl1pPr algn="ctr">
              <a:defRPr sz="21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139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hapitr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5023060" y="1933563"/>
            <a:ext cx="587375" cy="1088231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pPr lvl="0"/>
            <a:r>
              <a:rPr lang="fr-FR" dirty="0"/>
              <a:t>#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82923" y="2238959"/>
            <a:ext cx="3828675" cy="47744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r>
              <a:rPr lang="fr-FR" dirty="0"/>
              <a:t>Titre de chapitre</a:t>
            </a:r>
          </a:p>
        </p:txBody>
      </p:sp>
    </p:spTree>
    <p:extLst>
      <p:ext uri="{BB962C8B-B14F-4D97-AF65-F5344CB8AC3E}">
        <p14:creationId xmlns:p14="http://schemas.microsoft.com/office/powerpoint/2010/main" val="147857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et contenu fusch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6661" y="624851"/>
            <a:ext cx="444200" cy="27384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 hasCustomPrompt="1"/>
          </p:nvPr>
        </p:nvSpPr>
        <p:spPr>
          <a:xfrm>
            <a:off x="628629" y="998163"/>
            <a:ext cx="7891363" cy="3768710"/>
          </a:xfrm>
          <a:prstGeom prst="rect">
            <a:avLst/>
          </a:prstGeom>
        </p:spPr>
        <p:txBody>
          <a:bodyPr vert="horz"/>
          <a:lstStyle>
            <a:lvl1pPr marL="0" indent="0">
              <a:buSzPct val="100000"/>
              <a:buFontTx/>
              <a:buNone/>
              <a:defRPr sz="1350">
                <a:solidFill>
                  <a:srgbClr val="424242"/>
                </a:solidFill>
                <a:latin typeface="Helvetica"/>
                <a:cs typeface="Helvetica"/>
              </a:defRPr>
            </a:lvl1pPr>
            <a:lvl2pPr marL="342900" indent="0">
              <a:buClr>
                <a:schemeClr val="accent3"/>
              </a:buClr>
              <a:buFontTx/>
              <a:buNone/>
              <a:defRPr sz="1350">
                <a:solidFill>
                  <a:srgbClr val="424242"/>
                </a:solidFill>
                <a:latin typeface="Helvetica"/>
                <a:cs typeface="Helvetica"/>
              </a:defRPr>
            </a:lvl2pPr>
            <a:lvl3pPr marL="685800" indent="0">
              <a:buClr>
                <a:schemeClr val="accent3"/>
              </a:buClr>
              <a:buFontTx/>
              <a:buNone/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3pPr>
            <a:lvl4pPr marL="1028700" indent="0">
              <a:buClr>
                <a:schemeClr val="accent3"/>
              </a:buClr>
              <a:buFontTx/>
              <a:buNone/>
              <a:defRPr sz="1050">
                <a:solidFill>
                  <a:srgbClr val="424242"/>
                </a:solidFill>
                <a:latin typeface="Helvetica"/>
                <a:cs typeface="Helvetica"/>
              </a:defRPr>
            </a:lvl4pPr>
            <a:lvl5pPr marL="1371600" indent="0">
              <a:buClr>
                <a:schemeClr val="accent3"/>
              </a:buClr>
              <a:buFontTx/>
              <a:buNone/>
              <a:defRPr sz="900">
                <a:solidFill>
                  <a:srgbClr val="424242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628629" y="73575"/>
            <a:ext cx="7891363" cy="551276"/>
          </a:xfrm>
          <a:prstGeom prst="rect">
            <a:avLst/>
          </a:prstGeom>
        </p:spPr>
        <p:txBody>
          <a:bodyPr vert="horz"/>
          <a:lstStyle>
            <a:lvl1pPr algn="ctr">
              <a:defRPr sz="21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239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et contenu 2 fuschia à pu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6661" y="624851"/>
            <a:ext cx="444200" cy="27384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628629" y="998162"/>
            <a:ext cx="7891363" cy="3744319"/>
          </a:xfrm>
          <a:prstGeom prst="rect">
            <a:avLst/>
          </a:prstGeom>
        </p:spPr>
        <p:txBody>
          <a:bodyPr vert="horz"/>
          <a:lstStyle>
            <a:lvl1pPr marL="214313" indent="-214313">
              <a:buSzPct val="100000"/>
              <a:buFontTx/>
              <a:buBlip>
                <a:blip r:embed="rId3"/>
              </a:buBlip>
              <a:defRPr sz="1350">
                <a:solidFill>
                  <a:srgbClr val="424242"/>
                </a:solidFill>
                <a:latin typeface="Helvetica"/>
                <a:cs typeface="Helvetica"/>
              </a:defRPr>
            </a:lvl1pPr>
            <a:lvl2pPr>
              <a:buClr>
                <a:schemeClr val="accent1"/>
              </a:buClr>
              <a:defRPr sz="1350">
                <a:solidFill>
                  <a:srgbClr val="424242"/>
                </a:solidFill>
                <a:latin typeface="Helvetica"/>
                <a:cs typeface="Helvetica"/>
              </a:defRPr>
            </a:lvl2pPr>
            <a:lvl3pPr>
              <a:buClr>
                <a:schemeClr val="accent1"/>
              </a:buClr>
              <a:defRPr sz="1200">
                <a:solidFill>
                  <a:srgbClr val="424242"/>
                </a:solidFill>
                <a:latin typeface="Helvetica"/>
                <a:cs typeface="Helvetica"/>
              </a:defRPr>
            </a:lvl3pPr>
            <a:lvl4pPr>
              <a:buClr>
                <a:schemeClr val="accent1"/>
              </a:buClr>
              <a:defRPr sz="1050">
                <a:solidFill>
                  <a:srgbClr val="424242"/>
                </a:solidFill>
                <a:latin typeface="Helvetica"/>
                <a:cs typeface="Helvetica"/>
              </a:defRPr>
            </a:lvl4pPr>
            <a:lvl5pPr>
              <a:buClr>
                <a:schemeClr val="accent1"/>
              </a:buClr>
              <a:defRPr sz="900">
                <a:solidFill>
                  <a:srgbClr val="424242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628629" y="73575"/>
            <a:ext cx="7891363" cy="551276"/>
          </a:xfrm>
          <a:prstGeom prst="rect">
            <a:avLst/>
          </a:prstGeom>
        </p:spPr>
        <p:txBody>
          <a:bodyPr vert="horz"/>
          <a:lstStyle>
            <a:lvl1pPr algn="ctr">
              <a:defRPr sz="21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195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8761" y="57852"/>
            <a:ext cx="7920000" cy="566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20" y="1015254"/>
            <a:ext cx="7920000" cy="3676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346661" y="624851"/>
            <a:ext cx="530139" cy="27384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54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27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5" r:id="rId12"/>
    <p:sldLayoutId id="2147484316" r:id="rId13"/>
    <p:sldLayoutId id="2147484317" r:id="rId14"/>
    <p:sldLayoutId id="2147484318" r:id="rId15"/>
    <p:sldLayoutId id="2147484319" r:id="rId16"/>
    <p:sldLayoutId id="2147484320" r:id="rId17"/>
    <p:sldLayoutId id="2147484321" r:id="rId18"/>
    <p:sldLayoutId id="2147484322" r:id="rId19"/>
    <p:sldLayoutId id="2147484323" r:id="rId20"/>
    <p:sldLayoutId id="2147484324" r:id="rId21"/>
    <p:sldLayoutId id="2147484325" r:id="rId22"/>
    <p:sldLayoutId id="2147484326" r:id="rId23"/>
    <p:sldLayoutId id="2147484333" r:id="rId24"/>
    <p:sldLayoutId id="2147484346" r:id="rId25"/>
    <p:sldLayoutId id="2147484348" r:id="rId26"/>
    <p:sldLayoutId id="2147484386" r:id="rId27"/>
    <p:sldLayoutId id="2147484387" r:id="rId28"/>
    <p:sldLayoutId id="2147484388" r:id="rId29"/>
    <p:sldLayoutId id="2147484398" r:id="rId30"/>
    <p:sldLayoutId id="2147484399" r:id="rId31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2100" b="1" kern="1200">
          <a:solidFill>
            <a:schemeClr val="bg1"/>
          </a:solidFill>
          <a:latin typeface="Ubuntu"/>
          <a:ea typeface="+mj-ea"/>
          <a:cs typeface="Ubuntu"/>
        </a:defRPr>
      </a:lvl1pPr>
    </p:titleStyle>
    <p:bodyStyle>
      <a:lvl1pPr marL="214313" indent="-214313" algn="l" defTabSz="342900" rtl="0" eaLnBrk="1" latinLnBrk="0" hangingPunct="1">
        <a:spcBef>
          <a:spcPct val="20000"/>
        </a:spcBef>
        <a:buClr>
          <a:schemeClr val="accent2"/>
        </a:buClr>
        <a:buFontTx/>
        <a:buBlip>
          <a:blip r:embed="rId34"/>
        </a:buBlip>
        <a:defRPr sz="1350" kern="1200">
          <a:solidFill>
            <a:srgbClr val="424242"/>
          </a:solidFill>
          <a:latin typeface="Helvetica"/>
          <a:ea typeface="+mn-ea"/>
          <a:cs typeface="Helvetica"/>
        </a:defRPr>
      </a:lvl1pPr>
      <a:lvl2pPr marL="557213" indent="-214313" algn="l" defTabSz="3429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1350" kern="1200">
          <a:solidFill>
            <a:srgbClr val="424242"/>
          </a:solidFill>
          <a:latin typeface="Helvetica"/>
          <a:ea typeface="+mn-ea"/>
          <a:cs typeface="Helvetica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200" kern="1200">
          <a:solidFill>
            <a:srgbClr val="424242"/>
          </a:solidFill>
          <a:latin typeface="Helvetica"/>
          <a:ea typeface="+mn-ea"/>
          <a:cs typeface="Helvetica"/>
        </a:defRPr>
      </a:lvl3pPr>
      <a:lvl4pPr marL="1243013" indent="-214313" algn="l" defTabSz="342900" rtl="0" eaLnBrk="1" latinLnBrk="0" hangingPunct="1">
        <a:spcBef>
          <a:spcPct val="20000"/>
        </a:spcBef>
        <a:buClr>
          <a:schemeClr val="tx2"/>
        </a:buClr>
        <a:buFont typeface="LucidaGrande" panose="020B0600040502020204" pitchFamily="34" charset="0"/>
        <a:buChar char="▸"/>
        <a:defRPr sz="1050" kern="1200">
          <a:solidFill>
            <a:srgbClr val="424242"/>
          </a:solidFill>
          <a:latin typeface="Helvetica"/>
          <a:ea typeface="+mn-ea"/>
          <a:cs typeface="Helvetica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tx2"/>
        </a:buClr>
        <a:buFont typeface="Arial"/>
        <a:buChar char="»"/>
        <a:defRPr sz="900" kern="1200">
          <a:solidFill>
            <a:srgbClr val="424242"/>
          </a:solidFill>
          <a:latin typeface="Helvetica"/>
          <a:ea typeface="+mn-ea"/>
          <a:cs typeface="Helvetic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f.verdier@anact.f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a.coibion@anact.fr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occitanie.aract.f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anact.fr/recits-daction-et-enseignements-soigner-la-qvt-dans-les-etablissements-de-sante-et-medicosociaux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s://solidarites-sante.gouv.fr/IMG/pdf/gqvt_interactif.pdf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hyperlink" Target="http://www.occitanie.aract.fr/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s://www.linkedin.com/company-beta/11158335/" TargetMode="External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png"/><Relationship Id="rId11" Type="http://schemas.openxmlformats.org/officeDocument/2006/relationships/hyperlink" Target="https://www.facebook.com/AractOccitanie/" TargetMode="External"/><Relationship Id="rId5" Type="http://schemas.openxmlformats.org/officeDocument/2006/relationships/hyperlink" Target="https://twitter.com/AractOccitanie" TargetMode="External"/><Relationship Id="rId10" Type="http://schemas.openxmlformats.org/officeDocument/2006/relationships/image" Target="../media/image30.png"/><Relationship Id="rId4" Type="http://schemas.openxmlformats.org/officeDocument/2006/relationships/hyperlink" Target="mailto:occitanie@anact.fr" TargetMode="External"/><Relationship Id="rId9" Type="http://schemas.openxmlformats.org/officeDocument/2006/relationships/hyperlink" Target="https://www.dailymotion.com/aract-occitani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hyperlink" Target="mailto:a.coibion@anact.fr" TargetMode="External"/><Relationship Id="rId4" Type="http://schemas.openxmlformats.org/officeDocument/2006/relationships/hyperlink" Target="mailto:f.verdier@anact.f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499301" y="3016723"/>
            <a:ext cx="4252867" cy="120975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sz="2250" dirty="0"/>
              <a:t> 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80387" y="2051878"/>
            <a:ext cx="4625734" cy="106727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Ø"/>
              <a:defRPr sz="14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550" b="1" dirty="0"/>
              <a:t>Aider les </a:t>
            </a:r>
            <a:r>
              <a:rPr lang="fr-FR" sz="1550" b="1" dirty="0" err="1"/>
              <a:t>Ehpad</a:t>
            </a:r>
            <a:r>
              <a:rPr lang="fr-FR" sz="1550" b="1" dirty="0"/>
              <a:t> et les SSIAD à mettre </a:t>
            </a:r>
          </a:p>
          <a:p>
            <a:pPr marL="0" indent="0">
              <a:buNone/>
            </a:pPr>
            <a:r>
              <a:rPr lang="fr-FR" sz="1550" b="1" dirty="0"/>
              <a:t>en place des démarches QVT : action expérimentale de déploiement en Occitanie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02A5A-2AA7-8444-AECA-411F1D00DF20}"/>
              </a:ext>
            </a:extLst>
          </p:cNvPr>
          <p:cNvSpPr/>
          <p:nvPr/>
        </p:nvSpPr>
        <p:spPr>
          <a:xfrm>
            <a:off x="6065597" y="2370392"/>
            <a:ext cx="2766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i="1" dirty="0"/>
              <a:t>13 septembre 2021</a:t>
            </a:r>
          </a:p>
          <a:p>
            <a:pPr algn="r"/>
            <a:r>
              <a:rPr lang="fr-FR" i="1" dirty="0"/>
              <a:t>Visio-réunion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E07E529-6198-1E4C-9EFF-2CB5A9BEA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846" y="4106015"/>
            <a:ext cx="2176244" cy="87177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2EA33D8-FDCB-6E42-AFA7-F59E842D2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484" y="442958"/>
            <a:ext cx="1968500" cy="11303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DF72646-8DD0-CC48-AE74-1D89C0EA9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391" y="670412"/>
            <a:ext cx="1281489" cy="84065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80FBD9B-9F3A-B545-B723-65CACA39ED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668" y="494586"/>
            <a:ext cx="22733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0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F09EE77-A4B9-EA4D-83EA-444A95A5A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D393F-DF25-ED46-BAE6-2468C4054374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A37C7D-B552-0144-A321-FF2C94C6C5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29" y="1092994"/>
            <a:ext cx="7891363" cy="3810081"/>
          </a:xfrm>
        </p:spPr>
        <p:txBody>
          <a:bodyPr>
            <a:normAutofit fontScale="92500" lnSpcReduction="10000"/>
          </a:bodyPr>
          <a:lstStyle/>
          <a:p>
            <a:endParaRPr lang="fr-FR" sz="1600" b="1" dirty="0"/>
          </a:p>
          <a:p>
            <a:r>
              <a:rPr lang="fr-FR" sz="1600" b="1" dirty="0"/>
              <a:t>L’ARS et l’</a:t>
            </a:r>
            <a:r>
              <a:rPr lang="fr-FR" sz="1600" b="1" dirty="0" err="1"/>
              <a:t>Aract</a:t>
            </a:r>
            <a:r>
              <a:rPr lang="fr-FR" sz="1600" b="1" dirty="0"/>
              <a:t> Occitanie proposent aux établissements et services médico-sociaux du secteur des personnes âgées d’expérimenter la mise en place d’une démarche QVT.</a:t>
            </a:r>
          </a:p>
          <a:p>
            <a:endParaRPr lang="fr-FR" sz="1600" b="1" dirty="0"/>
          </a:p>
          <a:p>
            <a:r>
              <a:rPr lang="fr-FR" sz="1600" b="1" dirty="0"/>
              <a:t>Un accompagnement gratuit d’1 an pour se lancer dans une démarche Qualité de Vie au Travail à partir du </a:t>
            </a:r>
            <a:r>
              <a:rPr lang="fr-FR" sz="1600" b="1" dirty="0">
                <a:solidFill>
                  <a:schemeClr val="tx2"/>
                </a:solidFill>
              </a:rPr>
              <a:t>guide pratique </a:t>
            </a:r>
            <a:r>
              <a:rPr lang="fr-FR" sz="1600" b="1" dirty="0"/>
              <a:t>DGCS « Ma démarche QVT » avec </a:t>
            </a:r>
            <a:r>
              <a:rPr lang="fr-FR" sz="1600" b="1" dirty="0">
                <a:solidFill>
                  <a:schemeClr val="tx2"/>
                </a:solidFill>
              </a:rPr>
              <a:t>l’appui de consultants </a:t>
            </a:r>
            <a:r>
              <a:rPr lang="fr-FR" sz="1300" b="1" dirty="0"/>
              <a:t>(guide élaboré à partir de l’expérimentation de démarches QVT par 277 EMS en France).</a:t>
            </a:r>
          </a:p>
          <a:p>
            <a:endParaRPr lang="fr-FR" sz="1600" b="1" dirty="0"/>
          </a:p>
          <a:p>
            <a:r>
              <a:rPr lang="fr-FR" sz="1600" b="1" dirty="0"/>
              <a:t>Vous êtes un </a:t>
            </a:r>
            <a:r>
              <a:rPr lang="fr-FR" sz="1600" b="1" dirty="0">
                <a:solidFill>
                  <a:schemeClr val="tx2"/>
                </a:solidFill>
              </a:rPr>
              <a:t>EHPAD ou un SSIAD de la région Occitanie</a:t>
            </a:r>
            <a:r>
              <a:rPr lang="fr-FR" sz="1600" b="1" dirty="0"/>
              <a:t>, répondez à </a:t>
            </a:r>
            <a:r>
              <a:rPr lang="fr-FR" sz="1600" b="1" dirty="0">
                <a:solidFill>
                  <a:schemeClr val="tx2"/>
                </a:solidFill>
              </a:rPr>
              <a:t>l’appel à propositions </a:t>
            </a:r>
            <a:r>
              <a:rPr lang="fr-FR" sz="1600" b="1" dirty="0"/>
              <a:t>pour :</a:t>
            </a:r>
          </a:p>
          <a:p>
            <a:pPr marL="628650" lvl="1" indent="-285750">
              <a:buFont typeface="Wingdings" pitchFamily="2" charset="2"/>
              <a:buChar char="Ø"/>
            </a:pPr>
            <a:r>
              <a:rPr lang="fr-FR" sz="1600" b="1" dirty="0"/>
              <a:t>Améliorer votre fonctionnement interne afin développer la qualité du service et des soins ainsi que la qualité de vie au travail des personnels</a:t>
            </a:r>
          </a:p>
          <a:p>
            <a:pPr marL="628650" lvl="1" indent="-285750">
              <a:buFont typeface="Wingdings" pitchFamily="2" charset="2"/>
              <a:buChar char="Ø"/>
            </a:pPr>
            <a:r>
              <a:rPr lang="fr-FR" sz="1600" b="1" dirty="0"/>
              <a:t>Travailler en synergie avec les représentants du personnel et les personnels</a:t>
            </a:r>
          </a:p>
          <a:p>
            <a:pPr marL="628650" lvl="1" indent="-285750">
              <a:buFont typeface="Wingdings" pitchFamily="2" charset="2"/>
              <a:buChar char="Ø"/>
            </a:pPr>
            <a:r>
              <a:rPr lang="fr-FR" sz="1600" b="1" dirty="0"/>
              <a:t>Conduire un projet difficile, résoudre des dysfonctionnements au sein de votre structure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0A159E8-7765-B343-9039-72CBADF83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Rejoignez l’action « Ma démarche QVT » via le guide DGCS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E6CE2D8-8741-434E-A7A7-88D2D3E8403D}"/>
              </a:ext>
            </a:extLst>
          </p:cNvPr>
          <p:cNvSpPr txBox="1"/>
          <p:nvPr/>
        </p:nvSpPr>
        <p:spPr>
          <a:xfrm>
            <a:off x="-2222938" y="10720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289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F09EE77-A4B9-EA4D-83EA-444A95A5A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D393F-DF25-ED46-BAE6-2468C4054374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A37C7D-B552-0144-A321-FF2C94C6C5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29" y="1092995"/>
            <a:ext cx="7891363" cy="3888908"/>
          </a:xfrm>
        </p:spPr>
        <p:txBody>
          <a:bodyPr>
            <a:normAutofit lnSpcReduction="10000"/>
          </a:bodyPr>
          <a:lstStyle/>
          <a:p>
            <a:r>
              <a:rPr lang="fr-FR" sz="1500" b="1" dirty="0"/>
              <a:t>Les structures seront accompagnées :</a:t>
            </a:r>
          </a:p>
          <a:p>
            <a:r>
              <a:rPr lang="fr-FR" sz="1500" dirty="0"/>
              <a:t>- à la prise en main du guide DGCS pour lancer leur démarche qualité de vie au travail,</a:t>
            </a:r>
          </a:p>
          <a:p>
            <a:r>
              <a:rPr lang="fr-FR" sz="1500" dirty="0"/>
              <a:t>- dans leur avancée pas à pas sur le thème qui les intéresse.</a:t>
            </a:r>
          </a:p>
          <a:p>
            <a:endParaRPr lang="fr-FR" sz="1500" dirty="0"/>
          </a:p>
          <a:p>
            <a:r>
              <a:rPr lang="fr-FR" sz="1500" b="1" dirty="0"/>
              <a:t>Au programme :</a:t>
            </a:r>
          </a:p>
          <a:p>
            <a:pPr marL="285750" indent="-285750">
              <a:buClr>
                <a:srgbClr val="28B8CE"/>
              </a:buClr>
              <a:buFont typeface="Arial" panose="020B0604020202020204" pitchFamily="34" charset="0"/>
              <a:buChar char="•"/>
            </a:pPr>
            <a:r>
              <a:rPr lang="fr-FR" sz="1500" dirty="0"/>
              <a:t>4 séquences d’appui par un binôme de consultants régionaux (recrutés par l’ARS et l’</a:t>
            </a:r>
            <a:r>
              <a:rPr lang="fr-FR" sz="1500" dirty="0" err="1"/>
              <a:t>Aract</a:t>
            </a:r>
            <a:r>
              <a:rPr lang="fr-FR" sz="1500" dirty="0"/>
              <a:t>, formés par l’</a:t>
            </a:r>
            <a:r>
              <a:rPr lang="fr-FR" sz="1500" dirty="0" err="1"/>
              <a:t>Aract</a:t>
            </a:r>
            <a:r>
              <a:rPr lang="fr-FR" sz="1500" dirty="0"/>
              <a:t>) sur 2022</a:t>
            </a:r>
          </a:p>
          <a:p>
            <a:pPr marL="285750" indent="-285750">
              <a:buClr>
                <a:srgbClr val="28B8CE"/>
              </a:buClr>
              <a:buFont typeface="Arial" panose="020B0604020202020204" pitchFamily="34" charset="0"/>
              <a:buChar char="•"/>
            </a:pPr>
            <a:r>
              <a:rPr lang="fr-FR" sz="1500" dirty="0"/>
              <a:t>Des temps communs à distance avec d’autres structures</a:t>
            </a:r>
          </a:p>
          <a:p>
            <a:pPr marL="285750" indent="-285750">
              <a:buClr>
                <a:srgbClr val="28B8CE"/>
              </a:buClr>
              <a:buFont typeface="Arial" panose="020B0604020202020204" pitchFamily="34" charset="0"/>
              <a:buChar char="•"/>
            </a:pPr>
            <a:r>
              <a:rPr lang="fr-FR" sz="1500" dirty="0"/>
              <a:t>Des temps d’appui intersession en présence dans chaque structure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fr-FR" sz="1500" b="1" dirty="0"/>
          </a:p>
          <a:p>
            <a:r>
              <a:rPr lang="fr-FR" sz="1500" b="1" dirty="0"/>
              <a:t>Un engagement pour les structures volontaires :</a:t>
            </a:r>
            <a:endParaRPr lang="fr-FR" sz="1500" dirty="0"/>
          </a:p>
          <a:p>
            <a:pPr marL="285750" indent="-285750">
              <a:buClr>
                <a:srgbClr val="28B8CE"/>
              </a:buClr>
              <a:buFont typeface="Wingdings" pitchFamily="2" charset="2"/>
              <a:buChar char="§"/>
            </a:pPr>
            <a:r>
              <a:rPr lang="fr-FR" sz="1500" dirty="0"/>
              <a:t>La participation d’un trinôme pour les sessions collectives : représentant de la direction, représentant du personnel, représentant des métiers de la structure</a:t>
            </a:r>
          </a:p>
          <a:p>
            <a:pPr marL="285750" indent="-285750">
              <a:buClr>
                <a:srgbClr val="28B8CE"/>
              </a:buClr>
              <a:buFont typeface="Wingdings" pitchFamily="2" charset="2"/>
              <a:buChar char="§"/>
            </a:pPr>
            <a:r>
              <a:rPr lang="fr-FR" sz="1500" dirty="0"/>
              <a:t>La réalisation de travaux intersessions en mobilisant un comité QVT et des groupes de travail</a:t>
            </a:r>
          </a:p>
          <a:p>
            <a:pPr marL="285750" indent="-285750">
              <a:buFontTx/>
              <a:buChar char="-"/>
            </a:pPr>
            <a:endParaRPr lang="fr-FR" sz="1500" dirty="0"/>
          </a:p>
          <a:p>
            <a:endParaRPr lang="fr-FR" sz="140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0A159E8-7765-B343-9039-72CBADF83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Rejoignez l’action « Ma démarche QVT » via le guide DGCS</a:t>
            </a:r>
          </a:p>
        </p:txBody>
      </p:sp>
    </p:spTree>
    <p:extLst>
      <p:ext uri="{BB962C8B-B14F-4D97-AF65-F5344CB8AC3E}">
        <p14:creationId xmlns:p14="http://schemas.microsoft.com/office/powerpoint/2010/main" val="3670643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0DF2F9D-A3EE-354B-A6C2-81152630B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D393F-DF25-ED46-BAE6-2468C4054374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F50085-FE36-C04B-868B-FA1631DA05D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29" y="1092995"/>
            <a:ext cx="7891363" cy="3888908"/>
          </a:xfrm>
        </p:spPr>
        <p:txBody>
          <a:bodyPr>
            <a:normAutofit fontScale="92500" lnSpcReduction="20000"/>
          </a:bodyPr>
          <a:lstStyle/>
          <a:p>
            <a:r>
              <a:rPr lang="fr-FR" sz="1600" b="1" dirty="0"/>
              <a:t>Comment participer à l’action ?</a:t>
            </a:r>
          </a:p>
          <a:p>
            <a:pPr marL="342900" indent="-342900">
              <a:buClr>
                <a:srgbClr val="28B8CE"/>
              </a:buClr>
              <a:buFont typeface="+mj-lt"/>
              <a:buAutoNum type="arabicPeriod"/>
            </a:pPr>
            <a:r>
              <a:rPr lang="fr-FR" sz="1600" dirty="0"/>
              <a:t>Remplir le dossier de candidature (1 page) </a:t>
            </a:r>
          </a:p>
          <a:p>
            <a:pPr marL="342900" indent="-342900">
              <a:buClr>
                <a:srgbClr val="28B8CE"/>
              </a:buClr>
              <a:buFont typeface="+mj-lt"/>
              <a:buAutoNum type="arabicPeriod"/>
            </a:pPr>
            <a:r>
              <a:rPr lang="fr-FR" sz="1600" dirty="0"/>
              <a:t>Envoyer le dossier avant le 17 novembre 2021 à </a:t>
            </a:r>
            <a:r>
              <a:rPr lang="fr-FR" sz="1600" dirty="0">
                <a:hlinkClick r:id="rId3"/>
              </a:rPr>
              <a:t>f.verdier@anact.fr</a:t>
            </a:r>
            <a:r>
              <a:rPr lang="fr-FR" sz="1600" dirty="0"/>
              <a:t> </a:t>
            </a:r>
          </a:p>
          <a:p>
            <a:pPr marL="342900" indent="-342900">
              <a:buClr>
                <a:srgbClr val="28B8CE"/>
              </a:buClr>
              <a:buFont typeface="+mj-lt"/>
              <a:buAutoNum type="arabicPeriod"/>
            </a:pPr>
            <a:r>
              <a:rPr lang="fr-FR" sz="1600" dirty="0"/>
              <a:t>Attendre la notification par l’ARS et l’</a:t>
            </a:r>
            <a:r>
              <a:rPr lang="fr-FR" sz="1600" dirty="0" err="1"/>
              <a:t>Aract</a:t>
            </a:r>
            <a:r>
              <a:rPr lang="fr-FR" sz="1600" dirty="0"/>
              <a:t> le 30 novembre 2021 pour les structures retenues</a:t>
            </a:r>
          </a:p>
          <a:p>
            <a:pPr marL="342900" indent="-342900">
              <a:buClr>
                <a:srgbClr val="28B8CE"/>
              </a:buClr>
              <a:buFont typeface="+mj-lt"/>
              <a:buAutoNum type="arabicPeriod"/>
            </a:pPr>
            <a:r>
              <a:rPr lang="fr-FR" sz="1600" dirty="0"/>
              <a:t>Compléter la lettre d’engagement à faire </a:t>
            </a:r>
            <a:r>
              <a:rPr lang="fr-FR" sz="1600" dirty="0" err="1"/>
              <a:t>co-signer</a:t>
            </a:r>
            <a:r>
              <a:rPr lang="fr-FR" sz="1600" dirty="0"/>
              <a:t> par le trinôme pour valider la participation (transmise au moment de la notification)</a:t>
            </a:r>
          </a:p>
          <a:p>
            <a:pPr marL="285750" indent="-285750">
              <a:buFontTx/>
              <a:buChar char="-"/>
            </a:pPr>
            <a:endParaRPr lang="fr-FR" sz="1600" dirty="0"/>
          </a:p>
          <a:p>
            <a:r>
              <a:rPr lang="fr-FR" sz="1600" b="1" dirty="0"/>
              <a:t>Ca démarre quand ?</a:t>
            </a:r>
          </a:p>
          <a:p>
            <a:r>
              <a:rPr lang="fr-FR" sz="1600" dirty="0"/>
              <a:t>Le 16 décembre 2021, de 15h à 17h, par une séance de présentation générale du dispositif pour les structures retenues (en visioconférence).</a:t>
            </a:r>
          </a:p>
          <a:p>
            <a:endParaRPr lang="fr-FR" sz="1600" dirty="0"/>
          </a:p>
          <a:p>
            <a:r>
              <a:rPr lang="fr-FR" sz="1600" b="1" dirty="0"/>
              <a:t>Des questions sur cet appel à propositions ?</a:t>
            </a:r>
          </a:p>
          <a:p>
            <a:r>
              <a:rPr lang="fr-FR" sz="1600" dirty="0"/>
              <a:t>Françoise Verdier						Aurore </a:t>
            </a:r>
            <a:r>
              <a:rPr lang="fr-FR" sz="1600" dirty="0" err="1"/>
              <a:t>Coibion</a:t>
            </a:r>
            <a:endParaRPr lang="fr-FR" sz="1600" dirty="0"/>
          </a:p>
          <a:p>
            <a:r>
              <a:rPr lang="fr-FR" sz="1600" u="sng" dirty="0">
                <a:hlinkClick r:id="rId3"/>
              </a:rPr>
              <a:t>f.verdier@anact.fr</a:t>
            </a:r>
            <a:r>
              <a:rPr lang="fr-FR" sz="1600" dirty="0"/>
              <a:t>						</a:t>
            </a:r>
            <a:r>
              <a:rPr lang="fr-FR" sz="1600" u="sng" dirty="0">
                <a:hlinkClick r:id="rId4"/>
              </a:rPr>
              <a:t>a.coibion@anact.fr</a:t>
            </a:r>
            <a:r>
              <a:rPr lang="fr-FR" sz="1600" dirty="0"/>
              <a:t> </a:t>
            </a:r>
          </a:p>
          <a:p>
            <a:r>
              <a:rPr lang="fr-FR" sz="1600" dirty="0"/>
              <a:t>06 15 55 12 56					        	06 67 38 73 27</a:t>
            </a:r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FF44FDE-0830-4F44-BE8F-9CDC6B5F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Rejoignez l’action « Ma démarche QVT » via le guide DGCS</a:t>
            </a:r>
          </a:p>
        </p:txBody>
      </p:sp>
    </p:spTree>
    <p:extLst>
      <p:ext uri="{BB962C8B-B14F-4D97-AF65-F5344CB8AC3E}">
        <p14:creationId xmlns:p14="http://schemas.microsoft.com/office/powerpoint/2010/main" val="316425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648076" y="20955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637185" y="168484"/>
            <a:ext cx="5918522" cy="486054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Ø"/>
              <a:defRPr sz="14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100" b="1" dirty="0">
                <a:solidFill>
                  <a:schemeClr val="bg1"/>
                </a:solidFill>
              </a:rPr>
              <a:t>Principes méthodologiques de l’accompagnement</a:t>
            </a: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4357293" y="584765"/>
            <a:ext cx="434176" cy="37917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D1D393F-DF25-ED46-BAE6-2468C4054374}" type="slidenum">
              <a:rPr lang="fr-FR" sz="1500"/>
              <a:pPr/>
              <a:t>13</a:t>
            </a:fld>
            <a:endParaRPr lang="fr-FR" sz="15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440675-B37F-1547-B41B-F8C54BCBAD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1819" y="2122747"/>
            <a:ext cx="2710731" cy="898006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1600" dirty="0"/>
              <a:t>Déploiement à partir du guide « Ma démarche QVT » existant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9F1BE7D2-78CD-2A4E-BDF7-A99CB020B584}"/>
              </a:ext>
            </a:extLst>
          </p:cNvPr>
          <p:cNvSpPr txBox="1">
            <a:spLocks/>
          </p:cNvSpPr>
          <p:nvPr/>
        </p:nvSpPr>
        <p:spPr>
          <a:xfrm>
            <a:off x="3678119" y="1035786"/>
            <a:ext cx="2589479" cy="91358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Tx/>
              <a:buNone/>
              <a:defRPr sz="135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1pPr>
            <a:lvl2pPr marL="342900" indent="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35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2pPr>
            <a:lvl3pPr marL="685800" indent="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20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3pPr>
            <a:lvl4pPr marL="1028700" indent="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05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4pPr>
            <a:lvl5pPr marL="1371600" indent="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90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/>
              <a:t>Volonté de ne pas laisser les structures seules dans leurs démarches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A1F3C0BE-9B1E-F04C-A416-D93154967B46}"/>
              </a:ext>
            </a:extLst>
          </p:cNvPr>
          <p:cNvSpPr txBox="1">
            <a:spLocks/>
          </p:cNvSpPr>
          <p:nvPr/>
        </p:nvSpPr>
        <p:spPr>
          <a:xfrm>
            <a:off x="3254738" y="2097897"/>
            <a:ext cx="2710731" cy="58008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Tx/>
              <a:buNone/>
              <a:defRPr sz="135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1pPr>
            <a:lvl2pPr marL="342900" indent="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35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2pPr>
            <a:lvl3pPr marL="685800" indent="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20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3pPr>
            <a:lvl4pPr marL="1028700" indent="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05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4pPr>
            <a:lvl5pPr marL="1371600" indent="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90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/>
              <a:t>Bénéficier de la plus value liée à l’approche en collectif</a:t>
            </a:r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12AAAAF6-617F-8245-9819-579B22364AF9}"/>
              </a:ext>
            </a:extLst>
          </p:cNvPr>
          <p:cNvSpPr txBox="1">
            <a:spLocks/>
          </p:cNvSpPr>
          <p:nvPr/>
        </p:nvSpPr>
        <p:spPr>
          <a:xfrm>
            <a:off x="398609" y="1049610"/>
            <a:ext cx="2946757" cy="58008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Tx/>
              <a:buNone/>
              <a:defRPr sz="135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1pPr>
            <a:lvl2pPr marL="342900" indent="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35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2pPr>
            <a:lvl3pPr marL="685800" indent="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20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3pPr>
            <a:lvl4pPr marL="1028700" indent="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05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4pPr>
            <a:lvl5pPr marL="1371600" indent="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90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/>
              <a:t>Stimuler les démarches QVT</a:t>
            </a:r>
          </a:p>
          <a:p>
            <a:pPr algn="ctr"/>
            <a:r>
              <a:rPr lang="fr-FR" sz="1600" dirty="0"/>
              <a:t>50 structures visées</a:t>
            </a:r>
          </a:p>
          <a:p>
            <a:pPr algn="ctr"/>
            <a:endParaRPr lang="fr-FR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B632D884-A420-0B4F-9450-979BB8502908}"/>
              </a:ext>
            </a:extLst>
          </p:cNvPr>
          <p:cNvSpPr txBox="1">
            <a:spLocks/>
          </p:cNvSpPr>
          <p:nvPr/>
        </p:nvSpPr>
        <p:spPr>
          <a:xfrm>
            <a:off x="6427564" y="1062141"/>
            <a:ext cx="2634523" cy="76193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Tx/>
              <a:buNone/>
              <a:defRPr sz="135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1pPr>
            <a:lvl2pPr marL="342900" indent="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35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2pPr>
            <a:lvl3pPr marL="685800" indent="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20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3pPr>
            <a:lvl4pPr marL="1028700" indent="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05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4pPr>
            <a:lvl5pPr marL="1371600" indent="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90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/>
              <a:t>Sécurisation des démarches par des professionnels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1600" dirty="0"/>
          </a:p>
          <a:p>
            <a:pPr algn="ctr"/>
            <a:r>
              <a:rPr lang="fr-FR" sz="1600" dirty="0"/>
              <a:t> 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71710B23-E730-7F41-B17D-D3424F39721B}"/>
              </a:ext>
            </a:extLst>
          </p:cNvPr>
          <p:cNvSpPr txBox="1">
            <a:spLocks/>
          </p:cNvSpPr>
          <p:nvPr/>
        </p:nvSpPr>
        <p:spPr>
          <a:xfrm>
            <a:off x="7341007" y="2097897"/>
            <a:ext cx="1484025" cy="76193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Tx/>
              <a:buNone/>
              <a:defRPr sz="135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1pPr>
            <a:lvl2pPr marL="342900" indent="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35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2pPr>
            <a:lvl3pPr marL="685800" indent="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20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3pPr>
            <a:lvl4pPr marL="1028700" indent="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05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4pPr>
            <a:lvl5pPr marL="1371600" indent="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90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/>
              <a:t>S’assurer des compétences régionales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1600" dirty="0"/>
          </a:p>
          <a:p>
            <a:pPr algn="ctr"/>
            <a:r>
              <a:rPr lang="fr-FR" sz="1600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AD744AC-C630-9B4B-961F-7C1C3F5D6174}"/>
              </a:ext>
            </a:extLst>
          </p:cNvPr>
          <p:cNvSpPr txBox="1"/>
          <p:nvPr/>
        </p:nvSpPr>
        <p:spPr>
          <a:xfrm>
            <a:off x="479122" y="3972811"/>
            <a:ext cx="8315633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Appui des structures dans la prise en main du guide DGCS « Ma démarche QVT » </a:t>
            </a:r>
          </a:p>
          <a:p>
            <a:pPr algn="ctr"/>
            <a:r>
              <a:rPr lang="fr-FR" b="1" dirty="0">
                <a:solidFill>
                  <a:srgbClr val="00B050"/>
                </a:solidFill>
              </a:rPr>
              <a:t>en collectif et/ou en individuel , par des consultants régionaux, en s’appuyant sur l’utilisation du guide « Ma démarche QVT » existant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391CB9B-1A0C-7941-8626-AD011F4886E4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1637185" y="3020753"/>
            <a:ext cx="537303" cy="75654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1E1ABCF-355F-C445-AF9E-A67203092EF5}"/>
              </a:ext>
            </a:extLst>
          </p:cNvPr>
          <p:cNvCxnSpPr>
            <a:cxnSpLocks/>
          </p:cNvCxnSpPr>
          <p:nvPr/>
        </p:nvCxnSpPr>
        <p:spPr>
          <a:xfrm>
            <a:off x="2985028" y="1629693"/>
            <a:ext cx="360338" cy="214760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C11FA75F-140D-5544-9450-BFCD2CD22A6D}"/>
              </a:ext>
            </a:extLst>
          </p:cNvPr>
          <p:cNvCxnSpPr>
            <a:cxnSpLocks/>
          </p:cNvCxnSpPr>
          <p:nvPr/>
        </p:nvCxnSpPr>
        <p:spPr>
          <a:xfrm flipH="1">
            <a:off x="4537830" y="2677980"/>
            <a:ext cx="52100" cy="109932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C2DFFC3A-CC85-FD41-BDAD-1C29779882A5}"/>
              </a:ext>
            </a:extLst>
          </p:cNvPr>
          <p:cNvCxnSpPr>
            <a:cxnSpLocks/>
          </p:cNvCxnSpPr>
          <p:nvPr/>
        </p:nvCxnSpPr>
        <p:spPr>
          <a:xfrm flipH="1">
            <a:off x="5760245" y="1987461"/>
            <a:ext cx="410447" cy="182793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DF88379F-6B12-9E44-A112-6B4858543E54}"/>
              </a:ext>
            </a:extLst>
          </p:cNvPr>
          <p:cNvCxnSpPr>
            <a:cxnSpLocks/>
          </p:cNvCxnSpPr>
          <p:nvPr/>
        </p:nvCxnSpPr>
        <p:spPr>
          <a:xfrm flipH="1">
            <a:off x="6427565" y="1767516"/>
            <a:ext cx="913442" cy="204787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98723D8F-C355-F64D-B9F0-221BB4154436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7341007" y="2859833"/>
            <a:ext cx="742013" cy="87935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73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032D115-2878-A147-9BB8-977ECF59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3" y="2238959"/>
            <a:ext cx="4167530" cy="477440"/>
          </a:xfrm>
        </p:spPr>
        <p:txBody>
          <a:bodyPr>
            <a:noAutofit/>
          </a:bodyPr>
          <a:lstStyle/>
          <a:p>
            <a:r>
              <a:rPr lang="fr-FR" sz="2000" dirty="0"/>
              <a:t>Une action d’accompagnement des </a:t>
            </a:r>
            <a:r>
              <a:rPr lang="fr-FR" sz="2000" dirty="0" err="1"/>
              <a:t>Ehpad</a:t>
            </a:r>
            <a:r>
              <a:rPr lang="fr-FR" sz="2000" dirty="0"/>
              <a:t> et SSIAD en matière de QVT : </a:t>
            </a:r>
            <a:br>
              <a:rPr lang="fr-FR" sz="2000" dirty="0"/>
            </a:br>
            <a:r>
              <a:rPr lang="fr-FR" sz="2000" dirty="0"/>
              <a:t>Comment ?</a:t>
            </a:r>
          </a:p>
        </p:txBody>
      </p:sp>
    </p:spTree>
    <p:extLst>
      <p:ext uri="{BB962C8B-B14F-4D97-AF65-F5344CB8AC3E}">
        <p14:creationId xmlns:p14="http://schemas.microsoft.com/office/powerpoint/2010/main" val="4239346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648076" y="20955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637185" y="168484"/>
            <a:ext cx="5918522" cy="48605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Ø"/>
              <a:defRPr sz="14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100" b="1" dirty="0">
                <a:solidFill>
                  <a:schemeClr val="bg1"/>
                </a:solidFill>
              </a:rPr>
              <a:t>Calendrier de mise en place</a:t>
            </a: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4357293" y="584765"/>
            <a:ext cx="434176" cy="37917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D1D393F-DF25-ED46-BAE6-2468C4054374}" type="slidenum">
              <a:rPr lang="fr-FR" sz="1500"/>
              <a:pPr/>
              <a:t>15</a:t>
            </a:fld>
            <a:endParaRPr lang="fr-FR" sz="1500" dirty="0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586E703-B748-1D47-8A23-CB2667DF0D36}"/>
              </a:ext>
            </a:extLst>
          </p:cNvPr>
          <p:cNvCxnSpPr>
            <a:cxnSpLocks/>
          </p:cNvCxnSpPr>
          <p:nvPr/>
        </p:nvCxnSpPr>
        <p:spPr>
          <a:xfrm>
            <a:off x="89211" y="2676125"/>
            <a:ext cx="88206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3DDE1F4A-FBC1-E24A-A40F-6519CA19FBA3}"/>
              </a:ext>
            </a:extLst>
          </p:cNvPr>
          <p:cNvSpPr txBox="1"/>
          <p:nvPr/>
        </p:nvSpPr>
        <p:spPr>
          <a:xfrm>
            <a:off x="0" y="2852761"/>
            <a:ext cx="724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rgbClr val="00B050"/>
                </a:solidFill>
              </a:rPr>
              <a:t>13 sept </a:t>
            </a:r>
          </a:p>
          <a:p>
            <a:r>
              <a:rPr lang="fr-FR" sz="1400" dirty="0"/>
              <a:t>DD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16DAE7D-3767-EB4B-99B1-4EB2948D99E5}"/>
              </a:ext>
            </a:extLst>
          </p:cNvPr>
          <p:cNvSpPr txBox="1"/>
          <p:nvPr/>
        </p:nvSpPr>
        <p:spPr>
          <a:xfrm>
            <a:off x="609505" y="760176"/>
            <a:ext cx="6206073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00B050"/>
                </a:solidFill>
              </a:rPr>
              <a:t>15 sept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Envoi dossiers aux </a:t>
            </a:r>
            <a:r>
              <a:rPr lang="fr-FR" sz="1600" dirty="0">
                <a:solidFill>
                  <a:srgbClr val="FF0000"/>
                </a:solidFill>
              </a:rPr>
              <a:t>structures (via WAMPA des DD) </a:t>
            </a:r>
            <a:r>
              <a:rPr lang="fr-FR" sz="1600" dirty="0"/>
              <a:t>+ Fédérations et site et newsletter Aract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F0000"/>
                </a:solidFill>
              </a:rPr>
              <a:t>Consultation pour avis des DD concernées au fil de l’eau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i="1" dirty="0"/>
              <a:t>Fin des candidatures </a:t>
            </a:r>
            <a:r>
              <a:rPr lang="fr-FR" sz="1600" i="1" dirty="0">
                <a:solidFill>
                  <a:srgbClr val="00B050"/>
                </a:solidFill>
              </a:rPr>
              <a:t>17 </a:t>
            </a:r>
            <a:r>
              <a:rPr lang="fr-FR" sz="1600" i="1" dirty="0" err="1">
                <a:solidFill>
                  <a:srgbClr val="00B050"/>
                </a:solidFill>
              </a:rPr>
              <a:t>nov</a:t>
            </a:r>
            <a:endParaRPr lang="fr-FR" sz="1600" i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i="1" dirty="0"/>
              <a:t>Notification aux structures retenues (après Commission ARS/ARACT) : </a:t>
            </a:r>
          </a:p>
          <a:p>
            <a:r>
              <a:rPr lang="fr-FR" sz="1600" i="1" dirty="0"/>
              <a:t>	à partir du</a:t>
            </a:r>
            <a:r>
              <a:rPr lang="fr-FR" sz="1600" i="1" dirty="0">
                <a:solidFill>
                  <a:srgbClr val="00B050"/>
                </a:solidFill>
              </a:rPr>
              <a:t> 22 </a:t>
            </a:r>
            <a:r>
              <a:rPr lang="fr-FR" sz="1600" i="1" dirty="0" err="1">
                <a:solidFill>
                  <a:srgbClr val="00B050"/>
                </a:solidFill>
              </a:rPr>
              <a:t>nov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A4D5216-F6EC-624B-B774-350598E54802}"/>
              </a:ext>
            </a:extLst>
          </p:cNvPr>
          <p:cNvSpPr txBox="1"/>
          <p:nvPr/>
        </p:nvSpPr>
        <p:spPr>
          <a:xfrm>
            <a:off x="1054326" y="2891305"/>
            <a:ext cx="4510133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00B050"/>
                </a:solidFill>
              </a:rPr>
              <a:t>20 sept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Lancement AAP consultants </a:t>
            </a:r>
          </a:p>
          <a:p>
            <a:r>
              <a:rPr lang="fr-FR" sz="1600" dirty="0"/>
              <a:t>	(via réflex QVT, réseau de consultants QVT </a:t>
            </a:r>
            <a:r>
              <a:rPr lang="fr-FR" sz="1600" dirty="0" err="1"/>
              <a:t>Occ</a:t>
            </a:r>
            <a:r>
              <a:rPr lang="fr-FR" sz="1600" dirty="0"/>
              <a:t> 	+ site </a:t>
            </a:r>
            <a:r>
              <a:rPr lang="fr-FR" sz="1600" dirty="0" err="1"/>
              <a:t>Aract</a:t>
            </a:r>
            <a:r>
              <a:rPr lang="fr-FR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Fin AAP : </a:t>
            </a:r>
            <a:r>
              <a:rPr lang="fr-FR" sz="1600" i="1" dirty="0">
                <a:solidFill>
                  <a:srgbClr val="00B050"/>
                </a:solidFill>
              </a:rPr>
              <a:t>5 </a:t>
            </a:r>
            <a:r>
              <a:rPr lang="fr-FR" sz="1600" i="1" dirty="0" err="1">
                <a:solidFill>
                  <a:srgbClr val="00B050"/>
                </a:solidFill>
              </a:rPr>
              <a:t>nov</a:t>
            </a:r>
            <a:endParaRPr lang="fr-FR" sz="1600" i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i="1" dirty="0"/>
              <a:t>Notification aux conseils retenus (après Commission ARS/ARACT) : à partir du</a:t>
            </a:r>
            <a:r>
              <a:rPr lang="fr-FR" sz="1600" i="1" dirty="0">
                <a:solidFill>
                  <a:srgbClr val="00B050"/>
                </a:solidFill>
              </a:rPr>
              <a:t> 22 </a:t>
            </a:r>
            <a:r>
              <a:rPr lang="fr-FR" sz="1600" i="1" dirty="0" err="1">
                <a:solidFill>
                  <a:srgbClr val="00B050"/>
                </a:solidFill>
              </a:rPr>
              <a:t>nov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C88B10B-AC09-FD4E-84CB-F4DE35BF864F}"/>
              </a:ext>
            </a:extLst>
          </p:cNvPr>
          <p:cNvSpPr txBox="1"/>
          <p:nvPr/>
        </p:nvSpPr>
        <p:spPr>
          <a:xfrm>
            <a:off x="6983112" y="1506839"/>
            <a:ext cx="114519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rgbClr val="00B050"/>
                </a:solidFill>
              </a:rPr>
              <a:t>16 </a:t>
            </a:r>
            <a:r>
              <a:rPr lang="fr-FR" sz="1400" i="1" dirty="0" err="1">
                <a:solidFill>
                  <a:srgbClr val="00B050"/>
                </a:solidFill>
              </a:rPr>
              <a:t>déc</a:t>
            </a:r>
            <a:r>
              <a:rPr lang="fr-FR" sz="1400" i="1" dirty="0">
                <a:solidFill>
                  <a:srgbClr val="00B050"/>
                </a:solidFill>
              </a:rPr>
              <a:t> 2021</a:t>
            </a:r>
          </a:p>
          <a:p>
            <a:r>
              <a:rPr lang="fr-FR" sz="1400" i="1" dirty="0"/>
              <a:t>Lancement avec les structures</a:t>
            </a:r>
            <a:endParaRPr lang="fr-FR" sz="1400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EE895EA-BAA0-4F45-B858-F2F4FCBB053A}"/>
              </a:ext>
            </a:extLst>
          </p:cNvPr>
          <p:cNvSpPr txBox="1"/>
          <p:nvPr/>
        </p:nvSpPr>
        <p:spPr>
          <a:xfrm>
            <a:off x="8440464" y="2018084"/>
            <a:ext cx="592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>
                <a:solidFill>
                  <a:srgbClr val="00B050"/>
                </a:solidFill>
              </a:rPr>
              <a:t>Déc 2022</a:t>
            </a:r>
            <a:endParaRPr lang="fr-FR" sz="1400" b="1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8A7C196-1230-7B4E-B3D4-6F061A2936D4}"/>
              </a:ext>
            </a:extLst>
          </p:cNvPr>
          <p:cNvSpPr txBox="1"/>
          <p:nvPr/>
        </p:nvSpPr>
        <p:spPr>
          <a:xfrm>
            <a:off x="5804746" y="2949379"/>
            <a:ext cx="188959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00B050"/>
                </a:solidFill>
              </a:rPr>
              <a:t>10 </a:t>
            </a:r>
            <a:r>
              <a:rPr lang="fr-FR" sz="1600" i="1" dirty="0" err="1">
                <a:solidFill>
                  <a:srgbClr val="00B050"/>
                </a:solidFill>
              </a:rPr>
              <a:t>déc</a:t>
            </a:r>
            <a:endParaRPr lang="fr-FR" sz="1600" i="1" dirty="0">
              <a:solidFill>
                <a:srgbClr val="00B050"/>
              </a:solidFill>
            </a:endParaRPr>
          </a:p>
          <a:p>
            <a:r>
              <a:rPr lang="fr-FR" sz="1600" dirty="0"/>
              <a:t>Premiers travaux consultants/ ARACT</a:t>
            </a:r>
            <a:endParaRPr lang="fr-FR" sz="1600" i="1" dirty="0">
              <a:solidFill>
                <a:srgbClr val="00B050"/>
              </a:solidFill>
            </a:endParaRP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AE71802A-7E65-BD42-87B6-FE7A32549669}"/>
              </a:ext>
            </a:extLst>
          </p:cNvPr>
          <p:cNvCxnSpPr/>
          <p:nvPr/>
        </p:nvCxnSpPr>
        <p:spPr>
          <a:xfrm>
            <a:off x="234176" y="2551143"/>
            <a:ext cx="0" cy="222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031E94E1-BB78-8F42-8C22-3BFD35C506F5}"/>
              </a:ext>
            </a:extLst>
          </p:cNvPr>
          <p:cNvCxnSpPr/>
          <p:nvPr/>
        </p:nvCxnSpPr>
        <p:spPr>
          <a:xfrm>
            <a:off x="832625" y="2551143"/>
            <a:ext cx="0" cy="222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79984062-CAC0-C141-8FB5-C4B4FB166ECB}"/>
              </a:ext>
            </a:extLst>
          </p:cNvPr>
          <p:cNvCxnSpPr/>
          <p:nvPr/>
        </p:nvCxnSpPr>
        <p:spPr>
          <a:xfrm>
            <a:off x="1431074" y="2635813"/>
            <a:ext cx="0" cy="222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845B83A9-00E6-284B-9E03-A3B853FC4FF5}"/>
              </a:ext>
            </a:extLst>
          </p:cNvPr>
          <p:cNvCxnSpPr/>
          <p:nvPr/>
        </p:nvCxnSpPr>
        <p:spPr>
          <a:xfrm>
            <a:off x="4248615" y="2662476"/>
            <a:ext cx="0" cy="222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960CC05D-4133-7D4B-8309-5EDFAC65339B}"/>
              </a:ext>
            </a:extLst>
          </p:cNvPr>
          <p:cNvCxnSpPr/>
          <p:nvPr/>
        </p:nvCxnSpPr>
        <p:spPr>
          <a:xfrm>
            <a:off x="5066372" y="2571750"/>
            <a:ext cx="0" cy="222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DDAD55D8-4C83-C64F-9E98-488D4B3591E7}"/>
              </a:ext>
            </a:extLst>
          </p:cNvPr>
          <p:cNvCxnSpPr/>
          <p:nvPr/>
        </p:nvCxnSpPr>
        <p:spPr>
          <a:xfrm>
            <a:off x="6363630" y="2676125"/>
            <a:ext cx="0" cy="222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C5F6B49-4291-0144-A68D-D3713536993B}"/>
              </a:ext>
            </a:extLst>
          </p:cNvPr>
          <p:cNvCxnSpPr/>
          <p:nvPr/>
        </p:nvCxnSpPr>
        <p:spPr>
          <a:xfrm>
            <a:off x="7574293" y="2460417"/>
            <a:ext cx="0" cy="222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398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032D115-2878-A147-9BB8-977ECF59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3" y="2238959"/>
            <a:ext cx="4167530" cy="477440"/>
          </a:xfrm>
        </p:spPr>
        <p:txBody>
          <a:bodyPr>
            <a:noAutofit/>
          </a:bodyPr>
          <a:lstStyle/>
          <a:p>
            <a:r>
              <a:rPr lang="fr-FR" sz="2000" dirty="0"/>
              <a:t>Pour aller plus loin…</a:t>
            </a:r>
          </a:p>
        </p:txBody>
      </p:sp>
    </p:spTree>
    <p:extLst>
      <p:ext uri="{BB962C8B-B14F-4D97-AF65-F5344CB8AC3E}">
        <p14:creationId xmlns:p14="http://schemas.microsoft.com/office/powerpoint/2010/main" val="2860395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572250" y="4672013"/>
            <a:ext cx="142875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D182871-7366-C94A-8E98-26D8B670AEAD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3C981C4B-CCE3-C84B-AFD0-F4D8EF454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>
                <a:solidFill>
                  <a:srgbClr val="28B8CE"/>
                </a:solidFill>
              </a:rPr>
              <a:t> </a:t>
            </a:r>
          </a:p>
          <a:p>
            <a:pPr marL="342900" lvl="1" indent="0" algn="ctr">
              <a:buNone/>
            </a:pPr>
            <a:endParaRPr lang="fr-FR" sz="2400" dirty="0">
              <a:solidFill>
                <a:srgbClr val="28B8CE"/>
              </a:solidFill>
            </a:endParaRPr>
          </a:p>
          <a:p>
            <a:pPr marL="0" lvl="0" indent="0" algn="ctr">
              <a:buNone/>
            </a:pPr>
            <a:endParaRPr lang="fr-FR" sz="2400" dirty="0">
              <a:solidFill>
                <a:srgbClr val="28B8CE"/>
              </a:solidFill>
            </a:endParaRPr>
          </a:p>
        </p:txBody>
      </p:sp>
      <p:sp>
        <p:nvSpPr>
          <p:cNvPr id="24" name="Espace réservé du numéro de diapositive 3">
            <a:extLst>
              <a:ext uri="{FF2B5EF4-FFF2-40B4-BE49-F238E27FC236}">
                <a16:creationId xmlns:a16="http://schemas.microsoft.com/office/drawing/2014/main" id="{8619BCD5-6B03-224B-8A71-B9F69E5743C0}"/>
              </a:ext>
            </a:extLst>
          </p:cNvPr>
          <p:cNvSpPr txBox="1">
            <a:spLocks/>
          </p:cNvSpPr>
          <p:nvPr/>
        </p:nvSpPr>
        <p:spPr>
          <a:xfrm>
            <a:off x="4343400" y="493531"/>
            <a:ext cx="518195" cy="35442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2D1D393F-DF25-ED46-BAE6-2468C4054374}" type="slidenum">
              <a:rPr lang="fr-FR" sz="1350"/>
              <a:pPr algn="ctr"/>
              <a:t>17</a:t>
            </a:fld>
            <a:endParaRPr lang="fr-FR" sz="1350" dirty="0"/>
          </a:p>
        </p:txBody>
      </p:sp>
      <p:sp>
        <p:nvSpPr>
          <p:cNvPr id="25" name="Espace réservé du contenu 1">
            <a:extLst>
              <a:ext uri="{FF2B5EF4-FFF2-40B4-BE49-F238E27FC236}">
                <a16:creationId xmlns:a16="http://schemas.microsoft.com/office/drawing/2014/main" id="{61F70DF9-0B7B-CC49-8EEA-1B13541740F6}"/>
              </a:ext>
            </a:extLst>
          </p:cNvPr>
          <p:cNvSpPr txBox="1">
            <a:spLocks/>
          </p:cNvSpPr>
          <p:nvPr/>
        </p:nvSpPr>
        <p:spPr>
          <a:xfrm>
            <a:off x="1637185" y="168484"/>
            <a:ext cx="5918522" cy="48605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Ø"/>
              <a:defRPr sz="14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100" b="1" dirty="0">
                <a:solidFill>
                  <a:schemeClr val="bg1"/>
                </a:solidFill>
              </a:rPr>
              <a:t>Des documents à 	télécharger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D0E73-3BFC-1249-B5F8-D9353C70BFE9}"/>
              </a:ext>
            </a:extLst>
          </p:cNvPr>
          <p:cNvSpPr/>
          <p:nvPr/>
        </p:nvSpPr>
        <p:spPr>
          <a:xfrm>
            <a:off x="1300953" y="858451"/>
            <a:ext cx="7419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Helvetica" pitchFamily="2" charset="0"/>
              </a:rPr>
              <a:t>Lien vers le Guide</a:t>
            </a:r>
          </a:p>
          <a:p>
            <a:r>
              <a:rPr lang="fr-FR" dirty="0">
                <a:hlinkClick r:id="rId4"/>
              </a:rPr>
              <a:t>https://solidarites-sante.gouv.fr/IMG/pdf/gqvt_interactif.pdf</a:t>
            </a:r>
            <a:r>
              <a:rPr lang="fr-FR" dirty="0"/>
              <a:t>  </a:t>
            </a:r>
          </a:p>
          <a:p>
            <a:endParaRPr lang="fr-FR" dirty="0">
              <a:latin typeface="Helvetica" pitchFamily="2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818E6C33-A0B1-4D49-B3C7-6F31A8B60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97" y="1076746"/>
            <a:ext cx="805913" cy="59002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9864748-A247-8740-87FB-0E5D60230EA8}"/>
              </a:ext>
            </a:extLst>
          </p:cNvPr>
          <p:cNvSpPr/>
          <p:nvPr/>
        </p:nvSpPr>
        <p:spPr>
          <a:xfrm>
            <a:off x="1300952" y="3848498"/>
            <a:ext cx="7419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Helvetica" pitchFamily="2" charset="0"/>
              </a:rPr>
              <a:t>Dans la collection « récits »</a:t>
            </a:r>
            <a:endParaRPr lang="fr-FR" dirty="0"/>
          </a:p>
          <a:p>
            <a:r>
              <a:rPr lang="fr-FR" dirty="0">
                <a:latin typeface="Helvetica" pitchFamily="2" charset="0"/>
                <a:hlinkClick r:id="rId6"/>
              </a:rPr>
              <a:t>https://www.anact.fr/recits-daction-et-enseignements-soigner-la-qvt-dans-les-etablissements-de-sante-et-medicosociaux</a:t>
            </a:r>
            <a:r>
              <a:rPr lang="fr-FR" dirty="0">
                <a:latin typeface="Helvetica" pitchFamily="2" charset="0"/>
              </a:rPr>
              <a:t> 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6852CEA1-F254-B94F-BC39-1FC67E8A4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97" y="2433348"/>
            <a:ext cx="805913" cy="59002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71DDFE8-D8AD-BA4E-AB35-2F6392444995}"/>
              </a:ext>
            </a:extLst>
          </p:cNvPr>
          <p:cNvSpPr/>
          <p:nvPr/>
        </p:nvSpPr>
        <p:spPr>
          <a:xfrm>
            <a:off x="1217115" y="2408147"/>
            <a:ext cx="7419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Helvetica" pitchFamily="2" charset="0"/>
              </a:rPr>
              <a:t>Lien vers le document de synthèse ACIA QVT Occitanie</a:t>
            </a:r>
          </a:p>
          <a:p>
            <a:r>
              <a:rPr lang="fr-FR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https://occitanie.aract.fr/</a:t>
            </a:r>
            <a:r>
              <a:rPr lang="fr-FR" dirty="0">
                <a:solidFill>
                  <a:schemeClr val="accent1"/>
                </a:solidFill>
              </a:rPr>
              <a:t> </a:t>
            </a:r>
          </a:p>
          <a:p>
            <a:endParaRPr lang="fr-FR" dirty="0">
              <a:latin typeface="Helvetica" pitchFamily="2" charset="0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5E6D5A65-1534-DD4F-AAF6-D6DF7DAFD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97" y="3886605"/>
            <a:ext cx="805913" cy="59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38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572250" y="4672013"/>
            <a:ext cx="142875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D182871-7366-C94A-8E98-26D8B670AEAD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3C981C4B-CCE3-C84B-AFD0-F4D8EF454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2400" dirty="0">
              <a:solidFill>
                <a:srgbClr val="28B8CE"/>
              </a:solidFill>
            </a:endParaRPr>
          </a:p>
          <a:p>
            <a:pPr marL="342900" lvl="1" indent="0" algn="ctr">
              <a:buNone/>
            </a:pPr>
            <a:endParaRPr lang="fr-FR" sz="2400" dirty="0">
              <a:solidFill>
                <a:srgbClr val="28B8CE"/>
              </a:solidFill>
            </a:endParaRPr>
          </a:p>
          <a:p>
            <a:pPr marL="0" indent="0" algn="ctr">
              <a:buNone/>
            </a:pPr>
            <a:r>
              <a:rPr lang="fr-FR" sz="2400" b="1" dirty="0">
                <a:solidFill>
                  <a:srgbClr val="28B8CE"/>
                </a:solidFill>
              </a:rPr>
              <a:t>Merci de votre attention</a:t>
            </a:r>
          </a:p>
          <a:p>
            <a:pPr marL="0" indent="0" algn="ctr">
              <a:buNone/>
            </a:pPr>
            <a:endParaRPr lang="fr-FR" sz="2400" b="1" dirty="0">
              <a:solidFill>
                <a:srgbClr val="28B8CE"/>
              </a:solidFill>
            </a:endParaRPr>
          </a:p>
          <a:p>
            <a:pPr marL="0" indent="0" algn="ctr">
              <a:buNone/>
            </a:pPr>
            <a:r>
              <a:rPr lang="fr-FR" sz="2400" b="1">
                <a:solidFill>
                  <a:srgbClr val="28B8CE"/>
                </a:solidFill>
              </a:rPr>
              <a:t>Vos questions ???</a:t>
            </a:r>
            <a:endParaRPr lang="fr-FR" sz="2400" b="1" dirty="0">
              <a:solidFill>
                <a:srgbClr val="28B8CE"/>
              </a:solidFill>
            </a:endParaRPr>
          </a:p>
          <a:p>
            <a:pPr marL="0" lvl="0" indent="0" algn="ctr">
              <a:buNone/>
            </a:pPr>
            <a:endParaRPr lang="fr-FR" sz="2400" dirty="0">
              <a:solidFill>
                <a:srgbClr val="28B8CE"/>
              </a:solidFill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60BC71CA-A0B4-154B-919B-0091012C8520}"/>
              </a:ext>
            </a:extLst>
          </p:cNvPr>
          <p:cNvGrpSpPr/>
          <p:nvPr/>
        </p:nvGrpSpPr>
        <p:grpSpPr>
          <a:xfrm>
            <a:off x="519821" y="3042131"/>
            <a:ext cx="1827819" cy="1763565"/>
            <a:chOff x="284445" y="3301979"/>
            <a:chExt cx="1827819" cy="1763565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7638596-3F08-2F4F-A36E-6C793038F6D0}"/>
                </a:ext>
              </a:extLst>
            </p:cNvPr>
            <p:cNvSpPr txBox="1"/>
            <p:nvPr/>
          </p:nvSpPr>
          <p:spPr>
            <a:xfrm>
              <a:off x="439539" y="3670959"/>
              <a:ext cx="14349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0" hangingPunct="0"/>
              <a:r>
                <a:rPr lang="fr-FR" sz="900" b="1" i="0" dirty="0">
                  <a:solidFill>
                    <a:srgbClr val="302B6B"/>
                  </a:solidFill>
                  <a:latin typeface="Open Sans" charset="0"/>
                  <a:ea typeface="Open Sans" charset="0"/>
                  <a:cs typeface="Open Sans" charset="0"/>
                </a:rPr>
                <a:t>Siège social Toulouse  </a:t>
              </a:r>
            </a:p>
            <a:p>
              <a:pPr algn="l" eaLnBrk="0" hangingPunct="0"/>
              <a:r>
                <a:rPr lang="fr-FR" sz="900" b="0" i="0" dirty="0">
                  <a:solidFill>
                    <a:srgbClr val="302B6B"/>
                  </a:solidFill>
                  <a:latin typeface="Open Sans" charset="0"/>
                  <a:ea typeface="Open Sans" charset="0"/>
                  <a:cs typeface="Open Sans" charset="0"/>
                </a:rPr>
                <a:t>25 rue Roquelaine</a:t>
              </a:r>
            </a:p>
            <a:p>
              <a:pPr algn="l" eaLnBrk="0" hangingPunct="0"/>
              <a:r>
                <a:rPr lang="fr-FR" sz="900" b="0" i="0" dirty="0">
                  <a:solidFill>
                    <a:srgbClr val="302B6B"/>
                  </a:solidFill>
                  <a:latin typeface="Open Sans" charset="0"/>
                  <a:ea typeface="Open Sans" charset="0"/>
                  <a:cs typeface="Open Sans" charset="0"/>
                </a:rPr>
                <a:t>31 000  TOULOUSE </a:t>
              </a:r>
            </a:p>
            <a:p>
              <a:pPr algn="l" eaLnBrk="0" hangingPunct="0"/>
              <a:r>
                <a:rPr lang="fr-FR" sz="900" b="0" i="0" dirty="0">
                  <a:solidFill>
                    <a:srgbClr val="302B6B"/>
                  </a:solidFill>
                  <a:latin typeface="Open Sans" charset="0"/>
                  <a:ea typeface="Open Sans" charset="0"/>
                  <a:cs typeface="Open Sans" charset="0"/>
                  <a:sym typeface="Wingdings" charset="0"/>
                </a:rPr>
                <a:t></a:t>
              </a:r>
              <a:r>
                <a:rPr lang="fr-FR" sz="900" b="0" i="0" dirty="0">
                  <a:solidFill>
                    <a:srgbClr val="302B6B"/>
                  </a:solidFill>
                  <a:latin typeface="Open Sans" charset="0"/>
                  <a:ea typeface="Open Sans" charset="0"/>
                  <a:cs typeface="Open Sans" charset="0"/>
                </a:rPr>
                <a:t> : 05 62 73 74 10</a:t>
              </a:r>
            </a:p>
          </p:txBody>
        </p:sp>
        <p:sp>
          <p:nvSpPr>
            <p:cNvPr id="12" name="Rectangle avec coin rogné  11">
              <a:extLst>
                <a:ext uri="{FF2B5EF4-FFF2-40B4-BE49-F238E27FC236}">
                  <a16:creationId xmlns:a16="http://schemas.microsoft.com/office/drawing/2014/main" id="{DB61A43A-5055-7C45-BEE1-58D288C8B5D4}"/>
                </a:ext>
              </a:extLst>
            </p:cNvPr>
            <p:cNvSpPr/>
            <p:nvPr/>
          </p:nvSpPr>
          <p:spPr>
            <a:xfrm>
              <a:off x="374904" y="3497051"/>
              <a:ext cx="1737360" cy="1568493"/>
            </a:xfrm>
            <a:prstGeom prst="snip1Rect">
              <a:avLst/>
            </a:prstGeom>
            <a:noFill/>
            <a:ln>
              <a:solidFill>
                <a:srgbClr val="28B8CE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D5B342E-2C46-564C-9341-22A3972AA010}"/>
                </a:ext>
              </a:extLst>
            </p:cNvPr>
            <p:cNvSpPr txBox="1"/>
            <p:nvPr/>
          </p:nvSpPr>
          <p:spPr>
            <a:xfrm>
              <a:off x="439539" y="4262426"/>
              <a:ext cx="167272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0" hangingPunct="0"/>
              <a:r>
                <a:rPr lang="fr-FR" sz="900" b="1" i="0" dirty="0">
                  <a:solidFill>
                    <a:srgbClr val="302B6B"/>
                  </a:solidFill>
                  <a:latin typeface="Open Sans" charset="0"/>
                  <a:ea typeface="Open Sans" charset="0"/>
                  <a:cs typeface="Open Sans" charset="0"/>
                </a:rPr>
                <a:t>Site de Montpellier </a:t>
              </a:r>
            </a:p>
            <a:p>
              <a:pPr algn="l" eaLnBrk="0" hangingPunct="0"/>
              <a:r>
                <a:rPr lang="fr-FR" sz="900" b="0" i="0" dirty="0">
                  <a:solidFill>
                    <a:srgbClr val="302B6B"/>
                  </a:solidFill>
                  <a:latin typeface="Open Sans" charset="0"/>
                  <a:ea typeface="Open Sans" charset="0"/>
                  <a:cs typeface="Open Sans" charset="0"/>
                </a:rPr>
                <a:t>1350 Avenue Albert Einstein</a:t>
              </a:r>
            </a:p>
            <a:p>
              <a:pPr algn="l" eaLnBrk="0" hangingPunct="0"/>
              <a:r>
                <a:rPr lang="fr-FR" sz="900" b="0" i="0" dirty="0">
                  <a:solidFill>
                    <a:srgbClr val="302B6B"/>
                  </a:solidFill>
                  <a:latin typeface="Open Sans" charset="0"/>
                  <a:ea typeface="Open Sans" charset="0"/>
                  <a:cs typeface="Open Sans" charset="0"/>
                </a:rPr>
                <a:t>Le Phénix - Bât 9</a:t>
              </a:r>
            </a:p>
            <a:p>
              <a:pPr algn="l" eaLnBrk="0" hangingPunct="0"/>
              <a:r>
                <a:rPr lang="fr-FR" sz="900" b="0" i="0" dirty="0">
                  <a:solidFill>
                    <a:srgbClr val="302B6B"/>
                  </a:solidFill>
                  <a:latin typeface="Open Sans" charset="0"/>
                  <a:ea typeface="Open Sans" charset="0"/>
                  <a:cs typeface="Open Sans" charset="0"/>
                </a:rPr>
                <a:t>34 000 MONTPELLIER</a:t>
              </a:r>
            </a:p>
            <a:p>
              <a:pPr algn="l" eaLnBrk="0" hangingPunct="0"/>
              <a:r>
                <a:rPr lang="fr-FR" sz="900" b="0" i="0" dirty="0">
                  <a:solidFill>
                    <a:srgbClr val="302B6B"/>
                  </a:solidFill>
                  <a:latin typeface="Open Sans" charset="0"/>
                  <a:ea typeface="Open Sans" charset="0"/>
                  <a:cs typeface="Open Sans" charset="0"/>
                  <a:sym typeface="Wingdings" charset="0"/>
                </a:rPr>
                <a:t></a:t>
              </a:r>
              <a:r>
                <a:rPr lang="fr-FR" sz="900" b="0" i="0" dirty="0">
                  <a:solidFill>
                    <a:srgbClr val="302B6B"/>
                  </a:solidFill>
                  <a:latin typeface="Open Sans" charset="0"/>
                  <a:ea typeface="Open Sans" charset="0"/>
                  <a:cs typeface="Open Sans" charset="0"/>
                </a:rPr>
                <a:t> : 04 99 52 61 44 </a:t>
              </a: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D13BB6AF-4FDC-0D4D-84F6-5BACDB189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445" y="3301979"/>
              <a:ext cx="684463" cy="390144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BA3682C-7A1F-754E-A567-39295614FEEE}"/>
              </a:ext>
            </a:extLst>
          </p:cNvPr>
          <p:cNvGrpSpPr/>
          <p:nvPr/>
        </p:nvGrpSpPr>
        <p:grpSpPr>
          <a:xfrm>
            <a:off x="6671520" y="3317503"/>
            <a:ext cx="2152710" cy="1479878"/>
            <a:chOff x="6899850" y="3439593"/>
            <a:chExt cx="2152710" cy="1479878"/>
          </a:xfrm>
        </p:grpSpPr>
        <p:sp>
          <p:nvSpPr>
            <p:cNvPr id="16" name="ZoneTexte 15">
              <a:hlinkClick r:id="rId4"/>
              <a:extLst>
                <a:ext uri="{FF2B5EF4-FFF2-40B4-BE49-F238E27FC236}">
                  <a16:creationId xmlns:a16="http://schemas.microsoft.com/office/drawing/2014/main" id="{8937B0F8-F9E8-6F43-93BB-505C9E3C9437}"/>
                </a:ext>
              </a:extLst>
            </p:cNvPr>
            <p:cNvSpPr txBox="1"/>
            <p:nvPr userDrawn="1"/>
          </p:nvSpPr>
          <p:spPr>
            <a:xfrm>
              <a:off x="6956649" y="4079339"/>
              <a:ext cx="20391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u="none" strike="noStrike" kern="1200" dirty="0">
                  <a:solidFill>
                    <a:srgbClr val="28B8CE"/>
                  </a:solidFill>
                  <a:effectLst/>
                  <a:latin typeface="Open Sans Semibold" charset="0"/>
                  <a:ea typeface="Open Sans Semibold" charset="0"/>
                  <a:cs typeface="Open Sans Semibold" charset="0"/>
                </a:rPr>
                <a:t>occitanie@anact.fr</a:t>
              </a:r>
              <a:endParaRPr lang="fr-FR" sz="1100" b="1" dirty="0">
                <a:solidFill>
                  <a:srgbClr val="28B8CE"/>
                </a:solidFill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  <p:pic>
          <p:nvPicPr>
            <p:cNvPr id="17" name="Picture 3" descr="https://www.anact.fr/images/web/signature_zimbra/twitter.png">
              <a:hlinkClick r:id="rId5"/>
              <a:extLst>
                <a:ext uri="{FF2B5EF4-FFF2-40B4-BE49-F238E27FC236}">
                  <a16:creationId xmlns:a16="http://schemas.microsoft.com/office/drawing/2014/main" id="{E4DA4AD3-515D-6B45-AE39-82675D1EF6A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9422" y="4428823"/>
              <a:ext cx="333375" cy="333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s://www.anact.fr/images/web/signature_zimbra/linkedin.png">
              <a:hlinkClick r:id="rId7"/>
              <a:extLst>
                <a:ext uri="{FF2B5EF4-FFF2-40B4-BE49-F238E27FC236}">
                  <a16:creationId xmlns:a16="http://schemas.microsoft.com/office/drawing/2014/main" id="{50CC28DD-FDA8-C94D-8684-C7F4CD0E571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9614" y="4428823"/>
              <a:ext cx="333375" cy="333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https://www.anact.fr/images/web/signature_zimbra/Video.png">
              <a:hlinkClick r:id="rId9"/>
              <a:extLst>
                <a:ext uri="{FF2B5EF4-FFF2-40B4-BE49-F238E27FC236}">
                  <a16:creationId xmlns:a16="http://schemas.microsoft.com/office/drawing/2014/main" id="{3F66C0FD-EC0F-2441-BDD5-BB6CA2256ED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806" y="4428823"/>
              <a:ext cx="333375" cy="333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s://www.anact.fr/images/web/signature_zimbra/facebook.png">
              <a:hlinkClick r:id="rId11"/>
              <a:extLst>
                <a:ext uri="{FF2B5EF4-FFF2-40B4-BE49-F238E27FC236}">
                  <a16:creationId xmlns:a16="http://schemas.microsoft.com/office/drawing/2014/main" id="{92DF5E0F-37D1-0D44-8511-2033749BAF2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9230" y="4428823"/>
              <a:ext cx="333375" cy="333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ZoneTexte 20">
              <a:hlinkClick r:id="rId13"/>
              <a:extLst>
                <a:ext uri="{FF2B5EF4-FFF2-40B4-BE49-F238E27FC236}">
                  <a16:creationId xmlns:a16="http://schemas.microsoft.com/office/drawing/2014/main" id="{84AC9DC3-9DE8-DD43-BB43-B44861F7137D}"/>
                </a:ext>
              </a:extLst>
            </p:cNvPr>
            <p:cNvSpPr txBox="1"/>
            <p:nvPr/>
          </p:nvSpPr>
          <p:spPr>
            <a:xfrm>
              <a:off x="6899850" y="3874599"/>
              <a:ext cx="21527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>
                  <a:solidFill>
                    <a:srgbClr val="28B8CE"/>
                  </a:solidFill>
                  <a:latin typeface="Open Sans Semibold" charset="0"/>
                  <a:ea typeface="Open Sans Semibold" charset="0"/>
                  <a:cs typeface="Open Sans Semibold" charset="0"/>
                </a:rPr>
                <a:t>www.occitanie.aract.fr</a:t>
              </a:r>
            </a:p>
          </p:txBody>
        </p:sp>
        <p:sp>
          <p:nvSpPr>
            <p:cNvPr id="22" name="Rectangle avec coin rogné  21">
              <a:extLst>
                <a:ext uri="{FF2B5EF4-FFF2-40B4-BE49-F238E27FC236}">
                  <a16:creationId xmlns:a16="http://schemas.microsoft.com/office/drawing/2014/main" id="{B001F514-734C-8B46-8F26-66B30FAF0317}"/>
                </a:ext>
              </a:extLst>
            </p:cNvPr>
            <p:cNvSpPr/>
            <p:nvPr/>
          </p:nvSpPr>
          <p:spPr>
            <a:xfrm flipH="1">
              <a:off x="6956648" y="3611880"/>
              <a:ext cx="1977037" cy="1307591"/>
            </a:xfrm>
            <a:prstGeom prst="snip1Rect">
              <a:avLst/>
            </a:prstGeom>
            <a:noFill/>
            <a:ln>
              <a:solidFill>
                <a:srgbClr val="302B6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231A89BA-E14E-0246-9AF5-3210E5923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8953" y="3439593"/>
              <a:ext cx="684463" cy="390144"/>
            </a:xfrm>
            <a:prstGeom prst="rect">
              <a:avLst/>
            </a:prstGeom>
          </p:spPr>
        </p:pic>
      </p:grpSp>
      <p:sp>
        <p:nvSpPr>
          <p:cNvPr id="24" name="Espace réservé du numéro de diapositive 3">
            <a:extLst>
              <a:ext uri="{FF2B5EF4-FFF2-40B4-BE49-F238E27FC236}">
                <a16:creationId xmlns:a16="http://schemas.microsoft.com/office/drawing/2014/main" id="{8619BCD5-6B03-224B-8A71-B9F69E5743C0}"/>
              </a:ext>
            </a:extLst>
          </p:cNvPr>
          <p:cNvSpPr txBox="1">
            <a:spLocks/>
          </p:cNvSpPr>
          <p:nvPr/>
        </p:nvSpPr>
        <p:spPr>
          <a:xfrm>
            <a:off x="4343400" y="493531"/>
            <a:ext cx="518195" cy="35442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D1D393F-DF25-ED46-BAE6-2468C4054374}" type="slidenum">
              <a:rPr lang="fr-FR" sz="1350"/>
              <a:pPr/>
              <a:t>18</a:t>
            </a:fld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3633778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572250" y="4672013"/>
            <a:ext cx="142875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D182871-7366-C94A-8E98-26D8B670AEAD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3C981C4B-CCE3-C84B-AFD0-F4D8EF454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2400" dirty="0">
              <a:solidFill>
                <a:srgbClr val="28B8CE"/>
              </a:solidFill>
            </a:endParaRPr>
          </a:p>
          <a:p>
            <a:pPr marL="342900" lvl="1" indent="0" algn="ctr">
              <a:buNone/>
            </a:pPr>
            <a:endParaRPr lang="fr-FR" sz="2400" dirty="0">
              <a:solidFill>
                <a:srgbClr val="28B8CE"/>
              </a:solidFill>
            </a:endParaRPr>
          </a:p>
          <a:p>
            <a:pPr marL="0" lvl="0" indent="0" algn="ctr">
              <a:buNone/>
            </a:pPr>
            <a:endParaRPr lang="fr-FR" sz="2400" dirty="0">
              <a:solidFill>
                <a:srgbClr val="28B8CE"/>
              </a:solidFill>
            </a:endParaRPr>
          </a:p>
        </p:txBody>
      </p:sp>
      <p:sp>
        <p:nvSpPr>
          <p:cNvPr id="24" name="Espace réservé du numéro de diapositive 3">
            <a:extLst>
              <a:ext uri="{FF2B5EF4-FFF2-40B4-BE49-F238E27FC236}">
                <a16:creationId xmlns:a16="http://schemas.microsoft.com/office/drawing/2014/main" id="{8619BCD5-6B03-224B-8A71-B9F69E5743C0}"/>
              </a:ext>
            </a:extLst>
          </p:cNvPr>
          <p:cNvSpPr txBox="1">
            <a:spLocks/>
          </p:cNvSpPr>
          <p:nvPr/>
        </p:nvSpPr>
        <p:spPr>
          <a:xfrm>
            <a:off x="4343400" y="493531"/>
            <a:ext cx="518195" cy="35442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D1D393F-DF25-ED46-BAE6-2468C4054374}" type="slidenum">
              <a:rPr lang="fr-FR" sz="1350"/>
              <a:pPr/>
              <a:t>19</a:t>
            </a:fld>
            <a:endParaRPr lang="fr-FR" sz="1350" dirty="0"/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1E90DC90-889D-D54B-86A3-B5252C1F7397}"/>
              </a:ext>
            </a:extLst>
          </p:cNvPr>
          <p:cNvSpPr txBox="1">
            <a:spLocks/>
          </p:cNvSpPr>
          <p:nvPr/>
        </p:nvSpPr>
        <p:spPr>
          <a:xfrm>
            <a:off x="286369" y="1822532"/>
            <a:ext cx="8632255" cy="2042204"/>
          </a:xfrm>
          <a:prstGeom prst="rect">
            <a:avLst/>
          </a:prstGeom>
        </p:spPr>
        <p:txBody>
          <a:bodyPr>
            <a:no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Blip>
                <a:blip r:embed="rId3"/>
              </a:buBlip>
              <a:defRPr sz="135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135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20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3pPr>
            <a:lvl4pPr marL="12430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LucidaGrande" panose="020B0600040502020204" pitchFamily="34" charset="0"/>
              <a:buChar char="▸"/>
              <a:defRPr sz="105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»"/>
              <a:defRPr sz="90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3" indent="0">
              <a:buNone/>
            </a:pPr>
            <a:endParaRPr lang="fr-FR" altLang="fr-FR" sz="1800" dirty="0">
              <a:solidFill>
                <a:schemeClr val="bg2"/>
              </a:solidFill>
            </a:endParaRPr>
          </a:p>
          <a:p>
            <a:pPr marL="342900" lvl="1" indent="0">
              <a:buNone/>
            </a:pPr>
            <a:r>
              <a:rPr lang="fr-FR" altLang="fr-FR" sz="1800" b="1" dirty="0">
                <a:solidFill>
                  <a:schemeClr val="bg2"/>
                </a:solidFill>
              </a:rPr>
              <a:t>Françoise Verdier			Aurore </a:t>
            </a:r>
            <a:r>
              <a:rPr lang="fr-FR" altLang="fr-FR" sz="1800" b="1" dirty="0" err="1">
                <a:solidFill>
                  <a:schemeClr val="bg2"/>
                </a:solidFill>
              </a:rPr>
              <a:t>Coibion</a:t>
            </a:r>
            <a:r>
              <a:rPr lang="fr-FR" altLang="fr-FR" sz="1800" b="1" dirty="0">
                <a:solidFill>
                  <a:schemeClr val="bg2"/>
                </a:solidFill>
              </a:rPr>
              <a:t>				</a:t>
            </a:r>
          </a:p>
          <a:p>
            <a:pPr marL="342900" lvl="1" indent="0">
              <a:buNone/>
            </a:pPr>
            <a:r>
              <a:rPr lang="fr-FR" altLang="fr-FR" sz="1800" dirty="0">
                <a:solidFill>
                  <a:schemeClr val="bg2"/>
                </a:solidFill>
                <a:hlinkClick r:id="rId4"/>
              </a:rPr>
              <a:t>f.verdier@anact.fr</a:t>
            </a:r>
            <a:r>
              <a:rPr lang="fr-FR" altLang="fr-FR" sz="1800" dirty="0">
                <a:solidFill>
                  <a:schemeClr val="bg2"/>
                </a:solidFill>
              </a:rPr>
              <a:t>			</a:t>
            </a:r>
            <a:r>
              <a:rPr lang="fr-FR" altLang="fr-FR" sz="1800" dirty="0">
                <a:solidFill>
                  <a:schemeClr val="bg2"/>
                </a:solidFill>
                <a:hlinkClick r:id="rId5"/>
              </a:rPr>
              <a:t>a.coibion@anact.fr</a:t>
            </a:r>
            <a:r>
              <a:rPr lang="fr-FR" altLang="fr-FR" sz="1800" dirty="0">
                <a:solidFill>
                  <a:schemeClr val="bg2"/>
                </a:solidFill>
              </a:rPr>
              <a:t>			</a:t>
            </a:r>
          </a:p>
          <a:p>
            <a:pPr marL="342900" lvl="1" indent="0">
              <a:buNone/>
            </a:pPr>
            <a:r>
              <a:rPr lang="fr-FR" altLang="fr-FR" sz="1800" dirty="0">
                <a:solidFill>
                  <a:schemeClr val="bg2"/>
                </a:solidFill>
              </a:rPr>
              <a:t>06.15.55.12.56				06.67.38.73.27				</a:t>
            </a:r>
          </a:p>
          <a:p>
            <a:pPr lvl="3">
              <a:buFont typeface="Arial" panose="020B0604020202020204" pitchFamily="34" charset="0"/>
              <a:buChar char="•"/>
            </a:pPr>
            <a:endParaRPr lang="fr-FR" altLang="fr-FR" sz="1800" dirty="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8E6181-0C0F-3041-A366-966A87059ACD}"/>
              </a:ext>
            </a:extLst>
          </p:cNvPr>
          <p:cNvSpPr/>
          <p:nvPr/>
        </p:nvSpPr>
        <p:spPr>
          <a:xfrm>
            <a:off x="629820" y="1453200"/>
            <a:ext cx="2605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28B8CE"/>
                </a:solidFill>
                <a:latin typeface="Helvetica" pitchFamily="2" charset="0"/>
              </a:rPr>
              <a:t>Pour nous joindre : </a:t>
            </a:r>
            <a:endParaRPr lang="fr-FR" sz="2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2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2005614-F543-3A46-B6E5-89F6BCB7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D393F-DF25-ED46-BAE6-2468C4054374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03FD621-5D26-8848-B7F3-F54DAAC094C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9161" y="1695896"/>
            <a:ext cx="7891363" cy="1911462"/>
          </a:xfrm>
        </p:spPr>
        <p:txBody>
          <a:bodyPr/>
          <a:lstStyle/>
          <a:p>
            <a:pPr marL="285750" lvl="0" indent="-285750" algn="just">
              <a:buClr>
                <a:srgbClr val="28B8CE"/>
              </a:buClr>
              <a:buFont typeface="Wingdings" pitchFamily="2" charset="2"/>
              <a:buChar char="q"/>
            </a:pPr>
            <a:r>
              <a:rPr lang="fr-FR" sz="1600" dirty="0">
                <a:solidFill>
                  <a:srgbClr val="000000"/>
                </a:solidFill>
                <a:latin typeface="Helvetica" pitchFamily="2" charset="0"/>
              </a:rPr>
              <a:t>Présenter l’action expérimentale à destination des </a:t>
            </a:r>
            <a:r>
              <a:rPr lang="fr-FR" sz="1600" dirty="0" err="1">
                <a:solidFill>
                  <a:srgbClr val="000000"/>
                </a:solidFill>
                <a:latin typeface="Helvetica" pitchFamily="2" charset="0"/>
              </a:rPr>
              <a:t>Ehpad</a:t>
            </a:r>
            <a:r>
              <a:rPr lang="fr-FR" sz="1600" dirty="0">
                <a:solidFill>
                  <a:srgbClr val="000000"/>
                </a:solidFill>
                <a:latin typeface="Helvetica" pitchFamily="2" charset="0"/>
              </a:rPr>
              <a:t> et des SSIAD qui sera lancée le 15 sept</a:t>
            </a:r>
          </a:p>
          <a:p>
            <a:pPr marL="285750" lvl="0" indent="-285750" algn="just">
              <a:buClr>
                <a:srgbClr val="28B8CE"/>
              </a:buClr>
              <a:buFont typeface="Wingdings" pitchFamily="2" charset="2"/>
              <a:buChar char="q"/>
            </a:pPr>
            <a:endParaRPr lang="fr-FR" sz="1600" dirty="0">
              <a:solidFill>
                <a:srgbClr val="000000"/>
              </a:solidFill>
              <a:latin typeface="Helvetica" pitchFamily="2" charset="0"/>
            </a:endParaRPr>
          </a:p>
          <a:p>
            <a:pPr marL="285750" lvl="0" indent="-285750" algn="just">
              <a:buClr>
                <a:srgbClr val="28B8CE"/>
              </a:buClr>
              <a:buFont typeface="Wingdings" pitchFamily="2" charset="2"/>
              <a:buChar char="q"/>
            </a:pPr>
            <a:r>
              <a:rPr lang="fr-FR" sz="1600" dirty="0">
                <a:solidFill>
                  <a:srgbClr val="000000"/>
                </a:solidFill>
                <a:latin typeface="Helvetica" pitchFamily="2" charset="0"/>
              </a:rPr>
              <a:t>Recueillir vos remarques et questions</a:t>
            </a:r>
          </a:p>
          <a:p>
            <a:pPr marL="285750" lvl="0" indent="-285750" algn="just">
              <a:buClr>
                <a:srgbClr val="28B8CE"/>
              </a:buClr>
              <a:buFont typeface="Wingdings" pitchFamily="2" charset="2"/>
              <a:buChar char="q"/>
            </a:pPr>
            <a:endParaRPr lang="fr-FR" sz="1600" dirty="0">
              <a:solidFill>
                <a:srgbClr val="000000"/>
              </a:solidFill>
              <a:latin typeface="Helvetica" pitchFamily="2" charset="0"/>
            </a:endParaRPr>
          </a:p>
          <a:p>
            <a:pPr marL="285750" lvl="0" indent="-285750" algn="just">
              <a:buClr>
                <a:srgbClr val="28B8CE"/>
              </a:buClr>
              <a:buFont typeface="Wingdings" pitchFamily="2" charset="2"/>
              <a:buChar char="q"/>
            </a:pPr>
            <a:r>
              <a:rPr lang="fr-FR" sz="1600" dirty="0">
                <a:solidFill>
                  <a:srgbClr val="000000"/>
                </a:solidFill>
                <a:latin typeface="Helvetica" pitchFamily="2" charset="0"/>
              </a:rPr>
              <a:t>Echanger avec vous sur cette action</a:t>
            </a:r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8633EEB-7320-D34A-9350-789EE28F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de la séquence</a:t>
            </a:r>
          </a:p>
        </p:txBody>
      </p:sp>
    </p:spTree>
    <p:extLst>
      <p:ext uri="{BB962C8B-B14F-4D97-AF65-F5344CB8AC3E}">
        <p14:creationId xmlns:p14="http://schemas.microsoft.com/office/powerpoint/2010/main" val="98554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032D115-2878-A147-9BB8-977ECF59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3" y="2238959"/>
            <a:ext cx="4167530" cy="477440"/>
          </a:xfrm>
        </p:spPr>
        <p:txBody>
          <a:bodyPr>
            <a:noAutofit/>
          </a:bodyPr>
          <a:lstStyle/>
          <a:p>
            <a:r>
              <a:rPr lang="fr-FR" sz="2000" dirty="0"/>
              <a:t>Une action d’accompagnement des </a:t>
            </a:r>
            <a:r>
              <a:rPr lang="fr-FR" sz="2000" dirty="0" err="1"/>
              <a:t>Ehpad</a:t>
            </a:r>
            <a:r>
              <a:rPr lang="fr-FR" sz="2000" dirty="0"/>
              <a:t> et SSIAD en matière de QVT : </a:t>
            </a:r>
            <a:br>
              <a:rPr lang="fr-FR" sz="2000" dirty="0"/>
            </a:br>
            <a:r>
              <a:rPr lang="fr-FR" sz="2000" dirty="0"/>
              <a:t>Pourquoi ?</a:t>
            </a:r>
          </a:p>
        </p:txBody>
      </p:sp>
    </p:spTree>
    <p:extLst>
      <p:ext uri="{BB962C8B-B14F-4D97-AF65-F5344CB8AC3E}">
        <p14:creationId xmlns:p14="http://schemas.microsoft.com/office/powerpoint/2010/main" val="4219585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648076" y="20955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-37682" y="116564"/>
            <a:ext cx="9219363" cy="48605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Ø"/>
              <a:defRPr sz="14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>
                <a:solidFill>
                  <a:schemeClr val="bg1"/>
                </a:solidFill>
              </a:rPr>
              <a:t>Pourquoi proposer une action d’accompagnement maintenant ?</a:t>
            </a: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4357293" y="584765"/>
            <a:ext cx="434176" cy="37917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2D1D393F-DF25-ED46-BAE6-2468C4054374}" type="slidenum">
              <a:rPr lang="fr-FR" sz="1500"/>
              <a:pPr algn="ctr"/>
              <a:t>4</a:t>
            </a:fld>
            <a:endParaRPr lang="fr-FR" sz="1500" dirty="0"/>
          </a:p>
        </p:txBody>
      </p: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FD0B638F-0209-1E4E-9058-A51766B20139}"/>
              </a:ext>
            </a:extLst>
          </p:cNvPr>
          <p:cNvSpPr txBox="1">
            <a:spLocks/>
          </p:cNvSpPr>
          <p:nvPr/>
        </p:nvSpPr>
        <p:spPr>
          <a:xfrm>
            <a:off x="128114" y="809962"/>
            <a:ext cx="8887769" cy="423763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Blip>
                <a:blip r:embed="rId3"/>
              </a:buBlip>
              <a:defRPr sz="135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135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20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3pPr>
            <a:lvl4pPr marL="12430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LucidaGrande" panose="020B0600040502020204" pitchFamily="34" charset="0"/>
              <a:buChar char="▸"/>
              <a:defRPr sz="105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»"/>
              <a:defRPr sz="90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Un Projet régional </a:t>
            </a:r>
            <a:r>
              <a:rPr lang="fr-FR" sz="1800" b="1" dirty="0"/>
              <a:t>OMEGA</a:t>
            </a:r>
            <a:r>
              <a:rPr lang="fr-FR" sz="1800" dirty="0"/>
              <a:t> qui réunit les partenaires des EMS, qui comporte un axe « Qualité de vie au travail »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FR" sz="11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Des </a:t>
            </a:r>
            <a:r>
              <a:rPr lang="fr-FR" sz="1800" b="1" dirty="0"/>
              <a:t>démarches QVT</a:t>
            </a:r>
            <a:r>
              <a:rPr lang="fr-FR" sz="1800" dirty="0"/>
              <a:t>, voulues par les partenaires sociaux ( ANI 2013, ANI 2020), expérimentées depuis une dizaine d’années, notamment dans les secteurs sanitaires et médico-sociaux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FR" sz="11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Un travail conduit sur le territoire national (277 structures), qui confirme les besoins des structures, et montre la capacité des structures à conduire </a:t>
            </a:r>
            <a:r>
              <a:rPr lang="fr-FR" sz="1800" b="1" dirty="0"/>
              <a:t>efficacement</a:t>
            </a:r>
            <a:r>
              <a:rPr lang="fr-FR" sz="1800" dirty="0"/>
              <a:t> ces démarches, y compris en période de crise sanitaire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FR" sz="11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Un </a:t>
            </a:r>
            <a:r>
              <a:rPr lang="fr-FR" sz="1800" b="1" dirty="0"/>
              <a:t>guide pratique </a:t>
            </a:r>
            <a:r>
              <a:rPr lang="fr-FR" sz="1800" dirty="0"/>
              <a:t>issu de ces expérimentations, « </a:t>
            </a:r>
            <a:r>
              <a:rPr lang="fr-FR" sz="1800" b="1" dirty="0"/>
              <a:t>Ma démarche QVT </a:t>
            </a:r>
            <a:r>
              <a:rPr lang="fr-FR" sz="1800" dirty="0"/>
              <a:t>» à destination des structures, sur le site de la DGCS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FR" sz="11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Un </a:t>
            </a:r>
            <a:r>
              <a:rPr lang="fr-FR" sz="1800" b="1" dirty="0"/>
              <a:t>doc de capitalisation </a:t>
            </a:r>
            <a:r>
              <a:rPr lang="fr-FR" sz="1800" dirty="0"/>
              <a:t>sur les démarches conduites dans ce cadre en </a:t>
            </a:r>
            <a:r>
              <a:rPr lang="fr-FR" sz="1800" b="1" dirty="0"/>
              <a:t>Occitanie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FR" sz="11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Une période de crise sanitaire qui </a:t>
            </a:r>
            <a:r>
              <a:rPr lang="fr-FR" sz="1800" b="1" dirty="0"/>
              <a:t>exacerbe les besoins des structures </a:t>
            </a:r>
            <a:r>
              <a:rPr lang="fr-FR" sz="1800" dirty="0"/>
              <a:t>: les démarches QVT peuvent aussi faire partie des outils de « redynamisation » des collectifs (avec l’avis amont des fédérations)</a:t>
            </a:r>
          </a:p>
        </p:txBody>
      </p:sp>
    </p:spTree>
    <p:extLst>
      <p:ext uri="{BB962C8B-B14F-4D97-AF65-F5344CB8AC3E}">
        <p14:creationId xmlns:p14="http://schemas.microsoft.com/office/powerpoint/2010/main" val="66653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648076" y="20955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-75363" y="159218"/>
            <a:ext cx="9219363" cy="48605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Ø"/>
              <a:defRPr sz="14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>
                <a:solidFill>
                  <a:schemeClr val="bg1"/>
                </a:solidFill>
              </a:rPr>
              <a:t>Le projet OMEGA</a:t>
            </a: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4357293" y="584765"/>
            <a:ext cx="434176" cy="37917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2D1D393F-DF25-ED46-BAE6-2468C4054374}" type="slidenum">
              <a:rPr lang="fr-FR" sz="1500"/>
              <a:pPr algn="ctr"/>
              <a:t>5</a:t>
            </a:fld>
            <a:endParaRPr lang="fr-FR" sz="15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01FA83-6B31-794A-A2F0-D4AF40DC5270}"/>
              </a:ext>
            </a:extLst>
          </p:cNvPr>
          <p:cNvSpPr/>
          <p:nvPr/>
        </p:nvSpPr>
        <p:spPr>
          <a:xfrm>
            <a:off x="2382253" y="1059796"/>
            <a:ext cx="62516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 projet régional « OMEGA » (Occitanie Métiers du Grand âge) réunit 40 partenaires institutionnels régionaux qui conjuguent leurs actions autour de 4 grands objectifs :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Faciliter les recrutements en </a:t>
            </a:r>
            <a:r>
              <a:rPr lang="fr-FR" dirty="0" err="1"/>
              <a:t>Ehpad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Préserver les personnels des ESMS</a:t>
            </a:r>
          </a:p>
          <a:p>
            <a:pPr marL="285750" indent="-285750">
              <a:buFontTx/>
              <a:buChar char="-"/>
            </a:pPr>
            <a:r>
              <a:rPr lang="fr-FR" dirty="0"/>
              <a:t>Former les personnels des ESMS</a:t>
            </a:r>
          </a:p>
          <a:p>
            <a:pPr marL="285750" indent="-285750">
              <a:buFontTx/>
              <a:buChar char="-"/>
            </a:pPr>
            <a:r>
              <a:rPr lang="fr-FR" dirty="0"/>
              <a:t>Communiquer pour attirer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/>
              <a:t>Dans OMEGA, le </a:t>
            </a:r>
            <a:r>
              <a:rPr lang="fr-FR" b="1" dirty="0"/>
              <a:t>développement de la Qualité de vie au travail au sein des établissements </a:t>
            </a:r>
            <a:r>
              <a:rPr lang="fr-FR" dirty="0"/>
              <a:t>a été placé par les partenaires en début de plan d’action.</a:t>
            </a:r>
          </a:p>
          <a:p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0C28FEC-E9DB-CB42-80B5-75BDB15BC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09" y="1361492"/>
            <a:ext cx="2071200" cy="29104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567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648076" y="20955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-37682" y="116564"/>
            <a:ext cx="9219363" cy="48605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Ø"/>
              <a:defRPr sz="14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>
                <a:solidFill>
                  <a:schemeClr val="bg1"/>
                </a:solidFill>
              </a:rPr>
              <a:t>Les démarches QVT, outil de progression éprouvé</a:t>
            </a: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4357293" y="584765"/>
            <a:ext cx="434176" cy="37917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2D1D393F-DF25-ED46-BAE6-2468C4054374}" type="slidenum">
              <a:rPr lang="fr-FR" sz="1500"/>
              <a:pPr algn="ctr"/>
              <a:t>6</a:t>
            </a:fld>
            <a:endParaRPr lang="fr-FR" sz="15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88104C-6402-8242-B215-B5EEE690E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682" y="602618"/>
            <a:ext cx="9144000" cy="42139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357929-1532-0B43-9C4B-96984EFBC940}"/>
              </a:ext>
            </a:extLst>
          </p:cNvPr>
          <p:cNvSpPr/>
          <p:nvPr/>
        </p:nvSpPr>
        <p:spPr>
          <a:xfrm>
            <a:off x="6693407" y="3284525"/>
            <a:ext cx="563271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ACIA*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7824CD-E37F-6341-B00B-E34525C312D2}"/>
              </a:ext>
            </a:extLst>
          </p:cNvPr>
          <p:cNvSpPr/>
          <p:nvPr/>
        </p:nvSpPr>
        <p:spPr>
          <a:xfrm>
            <a:off x="7723631" y="1534973"/>
            <a:ext cx="526695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i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ACIA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D1ECFE-2524-434B-BA9A-6DE2847B218F}"/>
              </a:ext>
            </a:extLst>
          </p:cNvPr>
          <p:cNvSpPr/>
          <p:nvPr/>
        </p:nvSpPr>
        <p:spPr>
          <a:xfrm>
            <a:off x="8000389" y="963937"/>
            <a:ext cx="526695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i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ACIA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5B8D753-33EE-7745-B562-0E55A1BE32C1}"/>
              </a:ext>
            </a:extLst>
          </p:cNvPr>
          <p:cNvSpPr txBox="1"/>
          <p:nvPr/>
        </p:nvSpPr>
        <p:spPr>
          <a:xfrm>
            <a:off x="6086753" y="4834423"/>
            <a:ext cx="3057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*ACIA = Action Collective Innovante et Apprenante</a:t>
            </a:r>
          </a:p>
        </p:txBody>
      </p:sp>
    </p:spTree>
    <p:extLst>
      <p:ext uri="{BB962C8B-B14F-4D97-AF65-F5344CB8AC3E}">
        <p14:creationId xmlns:p14="http://schemas.microsoft.com/office/powerpoint/2010/main" val="104653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648076" y="20955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-165798" y="165740"/>
            <a:ext cx="9219363" cy="48605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Ø"/>
              <a:defRPr sz="14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>
                <a:solidFill>
                  <a:schemeClr val="bg1"/>
                </a:solidFill>
              </a:rPr>
              <a:t>Un guide pratique pour réfléchir, se lancer et conduire sa démarche QVT</a:t>
            </a: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4357293" y="584765"/>
            <a:ext cx="434176" cy="37917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2D1D393F-DF25-ED46-BAE6-2468C4054374}" type="slidenum">
              <a:rPr lang="fr-FR" sz="1500"/>
              <a:pPr algn="ctr"/>
              <a:t>7</a:t>
            </a:fld>
            <a:endParaRPr lang="fr-FR" sz="1500" dirty="0"/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00A56488-9AE9-8C43-BE4C-829C966CBB53}"/>
              </a:ext>
            </a:extLst>
          </p:cNvPr>
          <p:cNvSpPr txBox="1">
            <a:spLocks/>
          </p:cNvSpPr>
          <p:nvPr/>
        </p:nvSpPr>
        <p:spPr>
          <a:xfrm>
            <a:off x="0" y="1369053"/>
            <a:ext cx="5878613" cy="356489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Blip>
                <a:blip r:embed="rId2"/>
              </a:buBlip>
              <a:defRPr sz="135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135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20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3pPr>
            <a:lvl4pPr marL="12430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LucidaGrande" panose="020B0600040502020204" pitchFamily="34" charset="0"/>
              <a:buChar char="▸"/>
              <a:defRPr sz="105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»"/>
              <a:defRPr sz="90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Un guide </a:t>
            </a:r>
            <a:r>
              <a:rPr lang="fr-FR" sz="1800" b="1" dirty="0"/>
              <a:t>pratique</a:t>
            </a:r>
            <a:r>
              <a:rPr lang="fr-FR" sz="1800" dirty="0"/>
              <a:t>, destiné à permettre aux  </a:t>
            </a:r>
            <a:r>
              <a:rPr lang="fr-FR" sz="1800" b="1" dirty="0"/>
              <a:t>structures </a:t>
            </a:r>
            <a:r>
              <a:rPr lang="fr-FR" sz="1800" dirty="0"/>
              <a:t>la mise en place en </a:t>
            </a:r>
            <a:r>
              <a:rPr lang="fr-FR" sz="1800" b="1" dirty="0"/>
              <a:t>autonomie </a:t>
            </a:r>
            <a:r>
              <a:rPr lang="fr-FR" sz="1800" dirty="0"/>
              <a:t>d’une démarche </a:t>
            </a:r>
            <a:r>
              <a:rPr lang="fr-FR" sz="1800" b="1" dirty="0"/>
              <a:t>QVT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FR" sz="18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Organisé en 3 livrets, qui regroupent des fiches courtes (1 fiche = 1 ou 2 recto/verso)</a:t>
            </a:r>
          </a:p>
          <a:p>
            <a:pPr lvl="1">
              <a:lnSpc>
                <a:spcPct val="120000"/>
              </a:lnSpc>
              <a:buFont typeface="Police système Courant"/>
              <a:buChar char="-"/>
            </a:pPr>
            <a:r>
              <a:rPr lang="fr-FR" sz="1800" dirty="0"/>
              <a:t>Mon établissement prépare sa démarche QVT</a:t>
            </a:r>
          </a:p>
          <a:p>
            <a:pPr lvl="1">
              <a:lnSpc>
                <a:spcPct val="120000"/>
              </a:lnSpc>
              <a:buFont typeface="Police système Courant"/>
              <a:buChar char="-"/>
            </a:pPr>
            <a:r>
              <a:rPr lang="fr-FR" sz="1800" dirty="0"/>
              <a:t>D’autres établissements l’ont fait…</a:t>
            </a:r>
          </a:p>
          <a:p>
            <a:pPr lvl="1">
              <a:lnSpc>
                <a:spcPct val="120000"/>
              </a:lnSpc>
              <a:buFont typeface="Police système Courant"/>
              <a:buChar char="-"/>
            </a:pPr>
            <a:r>
              <a:rPr lang="fr-FR" sz="1800" dirty="0"/>
              <a:t>Mon établissement engage sa démarche QVT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FR" sz="18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Paru fin mai 2021 sur le site de la DGCS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4CAE876-F8E3-2245-923E-01A716B4D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654" y="1369053"/>
            <a:ext cx="2365917" cy="33668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293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648076" y="20955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-165798" y="165740"/>
            <a:ext cx="9219363" cy="48605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Ø"/>
              <a:defRPr sz="14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28B8CE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>
                <a:solidFill>
                  <a:schemeClr val="bg1"/>
                </a:solidFill>
              </a:rPr>
              <a:t>Le doc de capitalisation Occitanie</a:t>
            </a: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4357293" y="584765"/>
            <a:ext cx="434176" cy="379172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2D1D393F-DF25-ED46-BAE6-2468C4054374}" type="slidenum">
              <a:rPr lang="fr-FR" sz="1500"/>
              <a:pPr algn="ctr"/>
              <a:t>8</a:t>
            </a:fld>
            <a:endParaRPr lang="fr-FR" sz="1500" dirty="0"/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3AB79C5E-3AC9-1C40-8A51-401BFA82801B}"/>
              </a:ext>
            </a:extLst>
          </p:cNvPr>
          <p:cNvSpPr txBox="1">
            <a:spLocks/>
          </p:cNvSpPr>
          <p:nvPr/>
        </p:nvSpPr>
        <p:spPr>
          <a:xfrm>
            <a:off x="84190" y="913298"/>
            <a:ext cx="8969375" cy="4970532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Blip>
                <a:blip r:embed="rId2"/>
              </a:buBlip>
              <a:defRPr sz="135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135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20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3pPr>
            <a:lvl4pPr marL="12430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LucidaGrande" panose="020B0600040502020204" pitchFamily="34" charset="0"/>
              <a:buChar char="▸"/>
              <a:defRPr sz="105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»"/>
              <a:defRPr sz="900" kern="1200">
                <a:solidFill>
                  <a:srgbClr val="424242"/>
                </a:solidFill>
                <a:latin typeface="Helvetica"/>
                <a:ea typeface="+mn-ea"/>
                <a:cs typeface="Helvetica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fr-FR" sz="1600" dirty="0"/>
              <a:t>Un document qui témoigne des retours d’expériences des 20 établissements qui ont expérimenté l’action collective en Occitanie : 18 EHPAD, 1 ITEP et 1 FAM.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457200" lvl="1" indent="0">
              <a:lnSpc>
                <a:spcPct val="120000"/>
              </a:lnSpc>
              <a:buFont typeface="Arial"/>
              <a:buNone/>
            </a:pPr>
            <a:endParaRPr lang="fr-FR" sz="1600" dirty="0"/>
          </a:p>
          <a:p>
            <a:pPr marL="457200" lvl="1" indent="0">
              <a:lnSpc>
                <a:spcPct val="120000"/>
              </a:lnSpc>
              <a:buFont typeface="Arial"/>
              <a:buNone/>
            </a:pPr>
            <a:endParaRPr lang="fr-FR" sz="1600" dirty="0"/>
          </a:p>
          <a:p>
            <a:pPr marL="457200" lvl="1" indent="0">
              <a:lnSpc>
                <a:spcPct val="120000"/>
              </a:lnSpc>
              <a:buFont typeface="Arial"/>
              <a:buNone/>
            </a:pPr>
            <a:endParaRPr lang="fr-FR" sz="1600" dirty="0"/>
          </a:p>
          <a:p>
            <a:pPr marL="457200" lvl="1" indent="0">
              <a:lnSpc>
                <a:spcPct val="120000"/>
              </a:lnSpc>
              <a:buFont typeface="Arial"/>
              <a:buNone/>
            </a:pPr>
            <a:endParaRPr lang="fr-FR" sz="1600" dirty="0"/>
          </a:p>
          <a:p>
            <a:pPr marL="457200" lvl="1" indent="0">
              <a:lnSpc>
                <a:spcPct val="120000"/>
              </a:lnSpc>
              <a:buFont typeface="Arial"/>
              <a:buNone/>
            </a:pPr>
            <a:endParaRPr lang="fr-FR" sz="1600" dirty="0"/>
          </a:p>
          <a:p>
            <a:pPr marL="457200" lvl="1" indent="0">
              <a:lnSpc>
                <a:spcPct val="120000"/>
              </a:lnSpc>
              <a:buFont typeface="Arial"/>
              <a:buNone/>
            </a:pPr>
            <a:endParaRPr lang="fr-FR" sz="1600" dirty="0"/>
          </a:p>
          <a:p>
            <a:pPr marL="457200" lvl="1" indent="0">
              <a:lnSpc>
                <a:spcPct val="120000"/>
              </a:lnSpc>
              <a:buFont typeface="Arial"/>
              <a:buNone/>
            </a:pPr>
            <a:endParaRPr lang="fr-FR" sz="1600" dirty="0"/>
          </a:p>
          <a:p>
            <a:pPr marL="457200" lvl="1" indent="0">
              <a:lnSpc>
                <a:spcPct val="120000"/>
              </a:lnSpc>
              <a:buFont typeface="Arial"/>
              <a:buNone/>
            </a:pPr>
            <a:endParaRPr lang="fr-FR" sz="1600" dirty="0"/>
          </a:p>
          <a:p>
            <a:pPr marL="457200" lvl="1" indent="0">
              <a:lnSpc>
                <a:spcPct val="120000"/>
              </a:lnSpc>
              <a:buFont typeface="Arial"/>
              <a:buNone/>
            </a:pPr>
            <a:endParaRPr lang="fr-FR" sz="1600" dirty="0"/>
          </a:p>
          <a:p>
            <a:pPr marL="457200" lvl="1" indent="0">
              <a:lnSpc>
                <a:spcPct val="120000"/>
              </a:lnSpc>
              <a:buFont typeface="Arial"/>
              <a:buNone/>
            </a:pPr>
            <a:endParaRPr lang="fr-FR" sz="16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9FA68EB-DB1D-2645-B3A8-99084335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127" y="1377515"/>
            <a:ext cx="2051539" cy="28526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6D6A498-DAEE-0A47-8E16-BFEE2EA87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90" y="1808586"/>
            <a:ext cx="6355111" cy="32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51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032D115-2878-A147-9BB8-977ECF59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3" y="2238959"/>
            <a:ext cx="4167530" cy="477440"/>
          </a:xfrm>
        </p:spPr>
        <p:txBody>
          <a:bodyPr>
            <a:noAutofit/>
          </a:bodyPr>
          <a:lstStyle/>
          <a:p>
            <a:r>
              <a:rPr lang="fr-FR" sz="2000" dirty="0"/>
              <a:t>Une action d’accompagnement des </a:t>
            </a:r>
            <a:r>
              <a:rPr lang="fr-FR" sz="2000" dirty="0" err="1"/>
              <a:t>Ehpad</a:t>
            </a:r>
            <a:r>
              <a:rPr lang="fr-FR" sz="2000" dirty="0"/>
              <a:t> et SSIAD en matière de QVT : </a:t>
            </a:r>
            <a:br>
              <a:rPr lang="fr-FR" sz="2000" dirty="0"/>
            </a:br>
            <a:r>
              <a:rPr lang="fr-FR" sz="2000" dirty="0"/>
              <a:t>Quoi ?</a:t>
            </a:r>
          </a:p>
        </p:txBody>
      </p:sp>
    </p:spTree>
    <p:extLst>
      <p:ext uri="{BB962C8B-B14F-4D97-AF65-F5344CB8AC3E}">
        <p14:creationId xmlns:p14="http://schemas.microsoft.com/office/powerpoint/2010/main" val="1181240308"/>
      </p:ext>
    </p:extLst>
  </p:cSld>
  <p:clrMapOvr>
    <a:masterClrMapping/>
  </p:clrMapOvr>
</p:sld>
</file>

<file path=ppt/theme/theme1.xml><?xml version="1.0" encoding="utf-8"?>
<a:theme xmlns:a="http://schemas.openxmlformats.org/drawingml/2006/main" name="PPT Reseau 2018 ok">
  <a:themeElements>
    <a:clrScheme name="Palette Agence">
      <a:dk1>
        <a:srgbClr val="302B6B"/>
      </a:dk1>
      <a:lt1>
        <a:srgbClr val="FFFFFF"/>
      </a:lt1>
      <a:dk2>
        <a:srgbClr val="28B8CE"/>
      </a:dk2>
      <a:lt2>
        <a:srgbClr val="5E5E5E"/>
      </a:lt2>
      <a:accent1>
        <a:srgbClr val="B81167"/>
      </a:accent1>
      <a:accent2>
        <a:srgbClr val="E84E24"/>
      </a:accent2>
      <a:accent3>
        <a:srgbClr val="DFAD00"/>
      </a:accent3>
      <a:accent4>
        <a:srgbClr val="93C355"/>
      </a:accent4>
      <a:accent5>
        <a:srgbClr val="DDDC00"/>
      </a:accent5>
      <a:accent6>
        <a:srgbClr val="CABB9F"/>
      </a:accent6>
      <a:hlink>
        <a:srgbClr val="554688"/>
      </a:hlink>
      <a:folHlink>
        <a:srgbClr val="28B8CE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CC_Modele_PPT-3" id="{85790733-9A52-A948-86B4-7187A98A415C}" vid="{D1BBFAC6-680A-234B-A7DA-A17EC3F76004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on document" ma:contentTypeID="0x0101003B434280B7F2C44A878EE940E3DA649C00A05C53EDF1BAB040820F29F39D0B2CF0" ma:contentTypeVersion="70" ma:contentTypeDescription="" ma:contentTypeScope="" ma:versionID="87ba35f80da29d1237597c0011262a4a">
  <xsd:schema xmlns:xsd="http://www.w3.org/2001/XMLSchema" xmlns:xs="http://www.w3.org/2001/XMLSchema" xmlns:p="http://schemas.microsoft.com/office/2006/metadata/properties" xmlns:ns2="b51c6c7b-b17c-4de8-8788-3a93de17e69b" targetNamespace="http://schemas.microsoft.com/office/2006/metadata/properties" ma:root="true" ma:fieldsID="31b0e7a4b6c68d7774a01b54c53e7f3d" ns2:_="">
    <xsd:import namespace="b51c6c7b-b17c-4de8-8788-3a93de17e69b"/>
    <xsd:element name="properties">
      <xsd:complexType>
        <xsd:sequence>
          <xsd:element name="documentManagement">
            <xsd:complexType>
              <xsd:all>
                <xsd:element ref="ns2:c3372a7c623e4427b5e21cf6f237b28f" minOccurs="0"/>
                <xsd:element ref="ns2:TaxCatchAll" minOccurs="0"/>
                <xsd:element ref="ns2:TaxCatchAllLabel" minOccurs="0"/>
                <xsd:element ref="ns2:g8929b400e294aeeb187f56d1496251c" minOccurs="0"/>
                <xsd:element ref="ns2:f85c5fa148c04ca6a7805ccda99a7af3" minOccurs="0"/>
                <xsd:element ref="ns2:Document_x0020_de_x0020_référen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1c6c7b-b17c-4de8-8788-3a93de17e69b" elementFormDefault="qualified">
    <xsd:import namespace="http://schemas.microsoft.com/office/2006/documentManagement/types"/>
    <xsd:import namespace="http://schemas.microsoft.com/office/infopath/2007/PartnerControls"/>
    <xsd:element name="c3372a7c623e4427b5e21cf6f237b28f" ma:index="8" ma:taxonomy="true" ma:internalName="c3372a7c623e4427b5e21cf6f237b28f" ma:taxonomyFieldName="Structure_x002F_D_x00e9_partement" ma:displayName="Structure/Département" ma:indexed="true" ma:default="164;#Aract Occitanie|21ca6b22-5fd0-4d8d-98cf-95825c45b5ae" ma:fieldId="{c3372a7c-623e-4427-b5e2-1cf6f237b28f}" ma:sspId="10c354d3-1267-4eff-b669-10bdc1459010" ma:termSetId="a5b07e40-2385-47d3-b1c2-907d463b7f5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Colonne Attraper tout de Taxonomie" ma:description="" ma:hidden="true" ma:list="{243b977f-9a7a-4b09-abd0-bbc92136cf5f}" ma:internalName="TaxCatchAll" ma:showField="CatchAllData" ma:web="fbc90839-a2a2-4a28-9337-70695cee8f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Colonne Attraper tout de Taxonomie1" ma:description="" ma:hidden="true" ma:list="{243b977f-9a7a-4b09-abd0-bbc92136cf5f}" ma:internalName="TaxCatchAllLabel" ma:readOnly="true" ma:showField="CatchAllDataLabel" ma:web="fbc90839-a2a2-4a28-9337-70695cee8f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8929b400e294aeeb187f56d1496251c" ma:index="12" ma:taxonomy="true" ma:internalName="g8929b400e294aeeb187f56d1496251c" ma:taxonomyFieldName="Procesus" ma:displayName="Processus" ma:indexed="true" ma:default="10;#Intervention|1cf9d7df-2b51-4c15-8323-78aa35ed062e" ma:fieldId="{08929b40-0e29-4aee-b187-f56d1496251c}" ma:sspId="10c354d3-1267-4eff-b669-10bdc1459010" ma:termSetId="a3497f0b-36ab-4178-9e55-5681d0bcb7ed" ma:anchorId="c5592657-9f1c-49d8-b99e-6532a8be91ca" ma:open="false" ma:isKeyword="false">
      <xsd:complexType>
        <xsd:sequence>
          <xsd:element ref="pc:Terms" minOccurs="0" maxOccurs="1"/>
        </xsd:sequence>
      </xsd:complexType>
    </xsd:element>
    <xsd:element name="f85c5fa148c04ca6a7805ccda99a7af3" ma:index="14" ma:taxonomy="true" ma:internalName="f85c5fa148c04ca6a7805ccda99a7af3" ma:taxonomyFieldName="Th_x00e8_me" ma:displayName="Thème" ma:readOnly="false" ma:default="" ma:fieldId="{f85c5fa1-48c0-4ca6-a780-5ccda99a7af3}" ma:taxonomyMulti="true" ma:sspId="10c354d3-1267-4eff-b669-10bdc1459010" ma:termSetId="77573941-93e2-4fbd-ae9d-b0bdc48535f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_x0020_de_x0020_référence" ma:index="16" nillable="true" ma:displayName="Document de référence" ma:default="Non" ma:format="Dropdown" ma:hidden="true" ma:internalName="Document_x0020_de_x0020_r_x00e9_f_x00e9_rence" ma:readOnly="false">
      <xsd:simpleType>
        <xsd:restriction base="dms:Choice">
          <xsd:enumeration value="Oui"/>
          <xsd:enumeration value="N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3372a7c623e4427b5e21cf6f237b28f xmlns="b51c6c7b-b17c-4de8-8788-3a93de17e69b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Aract Occitanie</TermName>
          <TermId xmlns="http://schemas.microsoft.com/office/infopath/2007/PartnerControls">21ca6b22-5fd0-4d8d-98cf-95825c45b5ae</TermId>
        </TermInfo>
      </Terms>
    </c3372a7c623e4427b5e21cf6f237b28f>
    <Document_x0020_de_x0020_référence xmlns="b51c6c7b-b17c-4de8-8788-3a93de17e69b">Non</Document_x0020_de_x0020_référence>
    <f85c5fa148c04ca6a7805ccda99a7af3 xmlns="b51c6c7b-b17c-4de8-8788-3a93de17e69b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Présentation institutionnelle</TermName>
          <TermId xmlns="http://schemas.microsoft.com/office/infopath/2007/PartnerControls">26cf72b0-4d22-4b8c-85f9-77c5a69a9186</TermId>
        </TermInfo>
        <TermInfo xmlns="http://schemas.microsoft.com/office/infopath/2007/PartnerControls">
          <TermName xmlns="http://schemas.microsoft.com/office/infopath/2007/PartnerControls">Qualité de vie au travail</TermName>
          <TermId xmlns="http://schemas.microsoft.com/office/infopath/2007/PartnerControls">5ef47875-8b3e-4cbb-8c94-ccf91f26070f</TermId>
        </TermInfo>
      </Terms>
    </f85c5fa148c04ca6a7805ccda99a7af3>
    <g8929b400e294aeeb187f56d1496251c xmlns="b51c6c7b-b17c-4de8-8788-3a93de17e69b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 institutionnelle</TermName>
          <TermId xmlns="http://schemas.microsoft.com/office/infopath/2007/PartnerControls">4c01045b-8f03-4906-ae17-c474b65d76a4</TermId>
        </TermInfo>
      </Terms>
    </g8929b400e294aeeb187f56d1496251c>
    <TaxCatchAll xmlns="b51c6c7b-b17c-4de8-8788-3a93de17e69b">
      <Value>437</Value>
      <Value>164</Value>
      <Value>14</Value>
      <Value>217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67E995-C3C8-4807-BBC7-809EA618FE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1c6c7b-b17c-4de8-8788-3a93de17e6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C79E70-2BC6-42D4-9018-50D84AFCED67}">
  <ds:schemaRefs>
    <ds:schemaRef ds:uri="http://purl.org/dc/terms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b51c6c7b-b17c-4de8-8788-3a93de17e69b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9238497-065A-458A-B0E4-FF109A0884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7453</TotalTime>
  <Words>1331</Words>
  <Application>Microsoft Macintosh PowerPoint</Application>
  <PresentationFormat>Affichage à l'écran (16:9)</PresentationFormat>
  <Paragraphs>188</Paragraphs>
  <Slides>19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0" baseType="lpstr">
      <vt:lpstr>Arial</vt:lpstr>
      <vt:lpstr>Calibri</vt:lpstr>
      <vt:lpstr>Helvetica</vt:lpstr>
      <vt:lpstr>LucidaGrande</vt:lpstr>
      <vt:lpstr>Open Sans</vt:lpstr>
      <vt:lpstr>Open Sans Semibold</vt:lpstr>
      <vt:lpstr>Police système Courant</vt:lpstr>
      <vt:lpstr>Times New Roman</vt:lpstr>
      <vt:lpstr>Ubuntu</vt:lpstr>
      <vt:lpstr>Wingdings</vt:lpstr>
      <vt:lpstr>PPT Reseau 2018 ok</vt:lpstr>
      <vt:lpstr>Présentation PowerPoint</vt:lpstr>
      <vt:lpstr>Objectifs de la séquence</vt:lpstr>
      <vt:lpstr>Une action d’accompagnement des Ehpad et SSIAD en matière de QVT :  Pourquoi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Une action d’accompagnement des Ehpad et SSIAD en matière de QVT :  Quoi ?</vt:lpstr>
      <vt:lpstr>Rejoignez l’action « Ma démarche QVT » via le guide DGCS</vt:lpstr>
      <vt:lpstr>Rejoignez l’action « Ma démarche QVT » via le guide DGCS</vt:lpstr>
      <vt:lpstr>Rejoignez l’action « Ma démarche QVT » via le guide DGCS</vt:lpstr>
      <vt:lpstr>Présentation PowerPoint</vt:lpstr>
      <vt:lpstr>Une action d’accompagnement des Ehpad et SSIAD en matière de QVT :  Comment ?</vt:lpstr>
      <vt:lpstr>Présentation PowerPoint</vt:lpstr>
      <vt:lpstr>Pour aller plus loin…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qualité de vie au travail </dc:title>
  <dc:subject/>
  <dc:creator>Utilisateur Microsoft Office</dc:creator>
  <cp:keywords/>
  <dc:description/>
  <cp:lastModifiedBy>Utilisateur Microsoft Office</cp:lastModifiedBy>
  <cp:revision>378</cp:revision>
  <cp:lastPrinted>2021-09-13T13:45:17Z</cp:lastPrinted>
  <dcterms:created xsi:type="dcterms:W3CDTF">2018-10-31T13:05:38Z</dcterms:created>
  <dcterms:modified xsi:type="dcterms:W3CDTF">2021-09-14T16:24:45Z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0x0101003B434280B7F2C44A878EE940E3DA649C00A05C53EDF1BAB040820F29F39D0B2CF0</vt:lpwstr>
  </property>
  <property fmtid="{D5CDD505-2E9C-101B-9397-08002B2CF9AE}" pid="3" name="TaxKeyword">
    <vt:lpwstr/>
  </property>
  <property fmtid="{D5CDD505-2E9C-101B-9397-08002B2CF9AE}" pid="4" name="Structure/Département">
    <vt:lpwstr>164;#Aract Occitanie|21ca6b22-5fd0-4d8d-98cf-95825c45b5ae</vt:lpwstr>
  </property>
  <property fmtid="{D5CDD505-2E9C-101B-9397-08002B2CF9AE}" pid="5" name="Thème">
    <vt:lpwstr>437;#Présentation institutionnelle|26cf72b0-4d22-4b8c-85f9-77c5a69a9186;#14;#Qualité de vie au travail|5ef47875-8b3e-4cbb-8c94-ccf91f26070f</vt:lpwstr>
  </property>
  <property fmtid="{D5CDD505-2E9C-101B-9397-08002B2CF9AE}" pid="6" name="TaxKeywordTaxHTField">
    <vt:lpwstr/>
  </property>
  <property fmtid="{D5CDD505-2E9C-101B-9397-08002B2CF9AE}" pid="7" name="Procesus">
    <vt:lpwstr>217;#Communication institutionnelle|4c01045b-8f03-4906-ae17-c474b65d76a4</vt:lpwstr>
  </property>
</Properties>
</file>