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86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26F1C7-A54E-0F82-EB5D-AF23CE1DC19A}" name="Cécile BARTHET" initials="CB" userId="S::cecile.barthet@alcimed.com::f5b1d5b2-6c03-4842-9c57-7bf4b134e3a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ISIN, Christelle" initials="VC" lastIdx="3" clrIdx="0">
    <p:extLst>
      <p:ext uri="{19B8F6BF-5375-455C-9EA6-DF929625EA0E}">
        <p15:presenceInfo xmlns:p15="http://schemas.microsoft.com/office/powerpoint/2012/main" userId="S-1-5-21-448539723-1644491937-682003330-533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42B2"/>
    <a:srgbClr val="FCB2B4"/>
    <a:srgbClr val="FF0044"/>
    <a:srgbClr val="E2EFDA"/>
    <a:srgbClr val="FFF2CC"/>
    <a:srgbClr val="FCB6B2"/>
    <a:srgbClr val="07DFAF"/>
    <a:srgbClr val="FFFFFF"/>
    <a:srgbClr val="C3FDF1"/>
    <a:srgbClr val="FFD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934" autoAdjust="0"/>
  </p:normalViewPr>
  <p:slideViewPr>
    <p:cSldViewPr snapToGrid="0">
      <p:cViewPr>
        <p:scale>
          <a:sx n="80" d="100"/>
          <a:sy n="80" d="100"/>
        </p:scale>
        <p:origin x="2054" y="-1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CE522-7E93-422C-B500-CFA3F4C5460E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CC77A-36C3-481F-8E96-707589B673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34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CC77A-36C3-481F-8E96-707589B673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47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3452" y="9345880"/>
            <a:ext cx="1176481" cy="4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2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36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45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19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73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8" name="Picture 2" descr="Z:\BOITE A OUTILS\BAO_Images\BAO_Images_icones\Arrows and keys\flech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79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429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590204"/>
            <a:ext cx="6864377" cy="1004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F4E3C5-DDF2-4650-88B4-0F1ED21DA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3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8" name="Picture 2" descr="Z:\BOITE A OUTILS\BAO_Images\BAO_Images_icones\Arrows and keys\fleche_v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295746-90DB-4984-A86A-950ADE096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11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C880BF-0910-4003-9474-FB2F1F884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05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_v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57663E-0764-4DBB-8229-FCA30E85ED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2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pic>
        <p:nvPicPr>
          <p:cNvPr id="3074" name="Picture 2" descr="Z:\BOITE A OUTILS\BAO_Images\BAO_Images_icones\Arrows and keys\fleche_violet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7716" y="9365158"/>
            <a:ext cx="1163782" cy="4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70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6359B3-A3B3-4ABB-A59B-9FE607BD89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64" y="9423345"/>
            <a:ext cx="874954" cy="2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5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00" y="9172800"/>
            <a:ext cx="620738" cy="4506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819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ut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9172222"/>
            <a:ext cx="6858000" cy="733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27000" rIns="54000" bIns="27000" rtlCol="0" anchor="ctr"/>
          <a:lstStyle/>
          <a:p>
            <a:pPr algn="ctr"/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741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pic>
        <p:nvPicPr>
          <p:cNvPr id="3074" name="Picture 2" descr="Z:\BOITE A OUTILS\BAO_Images\BAO_Images_icones\Arrows and keys\fleche_violet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0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5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66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440401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6" name="Picture 2" descr="Z:\BOITE A OUTILS\BAO_Images\BAO_Images_icones\Arrows and keys\fleche-rou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99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titres + message fle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ltGray">
          <a:xfrm>
            <a:off x="-6378" y="0"/>
            <a:ext cx="6864377" cy="159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51510" y="1802424"/>
            <a:ext cx="5806440" cy="927229"/>
          </a:xfrm>
          <a:prstGeom prst="rect">
            <a:avLst/>
          </a:prstGeom>
        </p:spPr>
        <p:txBody>
          <a:bodyPr wrap="square" lIns="36000" tIns="0" rIns="3600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Main message main message main message main message main message main message main message main message main message main message main message.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05000" y="235423"/>
            <a:ext cx="3428524" cy="35160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788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 if necessary!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05000" y="587026"/>
            <a:ext cx="3428524" cy="71386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650" b="1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Awesome title</a:t>
            </a:r>
          </a:p>
        </p:txBody>
      </p:sp>
      <p:pic>
        <p:nvPicPr>
          <p:cNvPr id="7" name="Picture 2" descr="Z:\BOITE A OUTILS\BAO_Images\BAO_Images_icones\Arrows and keys\fleche-rou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" y="1802424"/>
            <a:ext cx="162000" cy="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400" y="9172800"/>
            <a:ext cx="620738" cy="450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38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63"/>
          <p:cNvSpPr txBox="1">
            <a:spLocks/>
          </p:cNvSpPr>
          <p:nvPr/>
        </p:nvSpPr>
        <p:spPr>
          <a:xfrm>
            <a:off x="3429000" y="9499239"/>
            <a:ext cx="2160000" cy="4067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675" kern="1200" noProof="0" dirty="0">
                <a:solidFill>
                  <a:schemeClr val="tx1"/>
                </a:solidFill>
                <a:latin typeface="Lato Regular"/>
                <a:ea typeface="Lato Regular"/>
                <a:cs typeface="Lato Regular"/>
                <a:sym typeface="Lato Regular"/>
              </a:rPr>
              <a:t>Avril 2022   I</a:t>
            </a:r>
          </a:p>
        </p:txBody>
      </p:sp>
    </p:spTree>
    <p:extLst>
      <p:ext uri="{BB962C8B-B14F-4D97-AF65-F5344CB8AC3E}">
        <p14:creationId xmlns:p14="http://schemas.microsoft.com/office/powerpoint/2010/main" val="268539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2014520" y="604376"/>
            <a:ext cx="3428524" cy="7138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dirty="0"/>
              <a:t>ORGANISATION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2782" y="1711563"/>
            <a:ext cx="6060384" cy="660594"/>
          </a:xfrm>
          <a:prstGeom prst="rect">
            <a:avLst/>
          </a:prstGeom>
          <a:solidFill>
            <a:schemeClr val="bg1"/>
          </a:solidFill>
          <a:ln w="28575">
            <a:solidFill>
              <a:srgbClr val="07DFAF"/>
            </a:solidFill>
          </a:ln>
          <a:effectLst/>
        </p:spPr>
        <p:txBody>
          <a:bodyPr wrap="square" lIns="54000" tIns="54000" rIns="54000" bIns="54000">
            <a:noAutofit/>
          </a:bodyPr>
          <a:lstStyle/>
          <a:p>
            <a:pPr algn="ctr" defTabSz="685800"/>
            <a:r>
              <a:rPr lang="en-US" sz="1200" b="1" u="sng" dirty="0">
                <a:solidFill>
                  <a:srgbClr val="1E1E1E"/>
                </a:solidFill>
                <a:latin typeface="Arial"/>
              </a:rPr>
              <a:t>OBJECTIF</a:t>
            </a:r>
          </a:p>
          <a:p>
            <a:pPr algn="ctr" defTabSz="685800"/>
            <a:r>
              <a:rPr lang="fr-FR" sz="1200" b="1" dirty="0">
                <a:solidFill>
                  <a:srgbClr val="1E1E1E"/>
                </a:solidFill>
                <a:latin typeface="Arial"/>
              </a:rPr>
              <a:t>Permettre au porteur du dispositif d’évaluer en amont la pertinence et la faisabilité du montage de dispositif</a:t>
            </a:r>
            <a:endParaRPr lang="en-US" sz="1200" b="1" dirty="0">
              <a:solidFill>
                <a:srgbClr val="1E1E1E"/>
              </a:solidFill>
              <a:latin typeface="Arial"/>
            </a:endParaRPr>
          </a:p>
        </p:txBody>
      </p:sp>
      <p:sp>
        <p:nvSpPr>
          <p:cNvPr id="29" name="Espace réservé du texte 1">
            <a:extLst>
              <a:ext uri="{FF2B5EF4-FFF2-40B4-BE49-F238E27FC236}">
                <a16:creationId xmlns:a16="http://schemas.microsoft.com/office/drawing/2014/main" id="{E41CB2D8-31D8-4563-8258-AF2A4B344FEE}"/>
              </a:ext>
            </a:extLst>
          </p:cNvPr>
          <p:cNvSpPr txBox="1">
            <a:spLocks/>
          </p:cNvSpPr>
          <p:nvPr/>
        </p:nvSpPr>
        <p:spPr>
          <a:xfrm>
            <a:off x="604514" y="1084675"/>
            <a:ext cx="4846058" cy="39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50" b="1" i="0" u="none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Validation </a:t>
            </a:r>
            <a:r>
              <a:rPr lang="en-US" sz="2000" i="1"/>
              <a:t>des </a:t>
            </a:r>
            <a:r>
              <a:rPr lang="fr-FR" sz="2000" i="1" smtClean="0"/>
              <a:t>critères clefs d’un format d’astreinte  </a:t>
            </a:r>
            <a:endParaRPr lang="fr-FR" sz="2000" i="1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0155984D-50AC-4B19-B1F3-C24DB1F2B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861" y="0"/>
            <a:ext cx="1578635" cy="58201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12024FD-57D8-4C1E-84CF-D49D094D62ED}"/>
              </a:ext>
            </a:extLst>
          </p:cNvPr>
          <p:cNvSpPr txBox="1"/>
          <p:nvPr/>
        </p:nvSpPr>
        <p:spPr>
          <a:xfrm>
            <a:off x="1807535" y="55309"/>
            <a:ext cx="3152573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>
                <a:solidFill>
                  <a:schemeClr val="tx2">
                    <a:lumMod val="75000"/>
                  </a:schemeClr>
                </a:solidFill>
              </a:rPr>
              <a:t>DISPOSITIF IDE DE NUIT MUTUALISE(E) ENTRE EHPAD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C6095-C608-467A-92C7-9338ED1A9CC6}"/>
              </a:ext>
            </a:extLst>
          </p:cNvPr>
          <p:cNvSpPr/>
          <p:nvPr/>
        </p:nvSpPr>
        <p:spPr>
          <a:xfrm>
            <a:off x="61503" y="-20"/>
            <a:ext cx="503967" cy="1587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vert270" lIns="72000" tIns="72000" rIns="72000" bIns="72000" rtlCol="0" anchor="ctr">
            <a:noAutofit/>
          </a:bodyPr>
          <a:lstStyle/>
          <a:p>
            <a:pPr algn="ctr"/>
            <a:r>
              <a:rPr lang="fr-FR" sz="1200" b="1" dirty="0"/>
              <a:t>Avant le portage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4582B4-3A70-4B69-9AB6-C87F5C60694D}"/>
              </a:ext>
            </a:extLst>
          </p:cNvPr>
          <p:cNvSpPr/>
          <p:nvPr/>
        </p:nvSpPr>
        <p:spPr>
          <a:xfrm>
            <a:off x="-11538" y="3267316"/>
            <a:ext cx="6881076" cy="5328000"/>
          </a:xfrm>
          <a:prstGeom prst="rect">
            <a:avLst/>
          </a:prstGeom>
          <a:solidFill>
            <a:srgbClr val="C3FDF1"/>
          </a:solidFill>
          <a:ln>
            <a:noFill/>
          </a:ln>
          <a:effectLst/>
        </p:spPr>
        <p:txBody>
          <a:bodyPr wrap="square" lIns="54000" tIns="54000" rIns="54000" bIns="54000">
            <a:noAutofit/>
          </a:bodyPr>
          <a:lstStyle/>
          <a:p>
            <a:pPr algn="ctr" defTabSz="685800"/>
            <a:r>
              <a:rPr lang="fr-FR" sz="1200" b="1" dirty="0" smtClean="0">
                <a:latin typeface="Arial"/>
              </a:rPr>
              <a:t>Sondage des acteurs du dispositif</a:t>
            </a:r>
          </a:p>
          <a:p>
            <a:pPr algn="ctr" defTabSz="685800"/>
            <a:endParaRPr lang="en-US" sz="1200" b="1" dirty="0">
              <a:latin typeface="Arial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4E1DAA1-9E43-4D13-8959-C73BA230E8D0}"/>
              </a:ext>
            </a:extLst>
          </p:cNvPr>
          <p:cNvSpPr txBox="1"/>
          <p:nvPr/>
        </p:nvSpPr>
        <p:spPr>
          <a:xfrm>
            <a:off x="396867" y="3543951"/>
            <a:ext cx="642862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i="1" dirty="0"/>
              <a:t>Sondage des EHPAD participants potentiels au dispositif pour participer à un format d’ASTREINTE</a:t>
            </a:r>
          </a:p>
          <a:p>
            <a:r>
              <a:rPr lang="fr-FR" sz="900" b="1" i="1" dirty="0"/>
              <a:t> </a:t>
            </a:r>
            <a:r>
              <a:rPr lang="fr-FR" sz="900" i="1" dirty="0"/>
              <a:t>(Renseigner le nom de chaque établissement et le nombre de places en hébergement permanent associées)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2C6E486-DC05-44DF-B0F7-13918105410D}"/>
              </a:ext>
            </a:extLst>
          </p:cNvPr>
          <p:cNvSpPr txBox="1"/>
          <p:nvPr/>
        </p:nvSpPr>
        <p:spPr>
          <a:xfrm>
            <a:off x="419835" y="5348470"/>
            <a:ext cx="6438165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i="1" dirty="0"/>
              <a:t>Sondage des IDE employés dans les EHPADs ou au sein du porteur, potentiellement parties prenantes du dispositif pour participer à un format d’ASTREINTE </a:t>
            </a:r>
            <a:r>
              <a:rPr lang="fr-FR" sz="900" i="1" dirty="0"/>
              <a:t>(Renseigner le nombre et les noms après sondage des IDE rattachés à chaque structure)</a:t>
            </a:r>
          </a:p>
        </p:txBody>
      </p:sp>
      <p:graphicFrame>
        <p:nvGraphicFramePr>
          <p:cNvPr id="20" name="Tableau 20">
            <a:extLst>
              <a:ext uri="{FF2B5EF4-FFF2-40B4-BE49-F238E27FC236}">
                <a16:creationId xmlns:a16="http://schemas.microsoft.com/office/drawing/2014/main" id="{00C3B797-68B2-46E5-9EB7-E12EC454D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51441"/>
              </p:ext>
            </p:extLst>
          </p:nvPr>
        </p:nvGraphicFramePr>
        <p:xfrm>
          <a:off x="271195" y="3890822"/>
          <a:ext cx="6343557" cy="9906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83389">
                  <a:extLst>
                    <a:ext uri="{9D8B030D-6E8A-4147-A177-3AD203B41FA5}">
                      <a16:colId xmlns:a16="http://schemas.microsoft.com/office/drawing/2014/main" val="3081428144"/>
                    </a:ext>
                  </a:extLst>
                </a:gridCol>
                <a:gridCol w="607409">
                  <a:extLst>
                    <a:ext uri="{9D8B030D-6E8A-4147-A177-3AD203B41FA5}">
                      <a16:colId xmlns:a16="http://schemas.microsoft.com/office/drawing/2014/main" val="2374162030"/>
                    </a:ext>
                  </a:extLst>
                </a:gridCol>
                <a:gridCol w="644095">
                  <a:extLst>
                    <a:ext uri="{9D8B030D-6E8A-4147-A177-3AD203B41FA5}">
                      <a16:colId xmlns:a16="http://schemas.microsoft.com/office/drawing/2014/main" val="3919077007"/>
                    </a:ext>
                  </a:extLst>
                </a:gridCol>
                <a:gridCol w="644095">
                  <a:extLst>
                    <a:ext uri="{9D8B030D-6E8A-4147-A177-3AD203B41FA5}">
                      <a16:colId xmlns:a16="http://schemas.microsoft.com/office/drawing/2014/main" val="2836237631"/>
                    </a:ext>
                  </a:extLst>
                </a:gridCol>
                <a:gridCol w="644095">
                  <a:extLst>
                    <a:ext uri="{9D8B030D-6E8A-4147-A177-3AD203B41FA5}">
                      <a16:colId xmlns:a16="http://schemas.microsoft.com/office/drawing/2014/main" val="1952064768"/>
                    </a:ext>
                  </a:extLst>
                </a:gridCol>
                <a:gridCol w="644095">
                  <a:extLst>
                    <a:ext uri="{9D8B030D-6E8A-4147-A177-3AD203B41FA5}">
                      <a16:colId xmlns:a16="http://schemas.microsoft.com/office/drawing/2014/main" val="1945229354"/>
                    </a:ext>
                  </a:extLst>
                </a:gridCol>
                <a:gridCol w="642405">
                  <a:extLst>
                    <a:ext uri="{9D8B030D-6E8A-4147-A177-3AD203B41FA5}">
                      <a16:colId xmlns:a16="http://schemas.microsoft.com/office/drawing/2014/main" val="4094993366"/>
                    </a:ext>
                  </a:extLst>
                </a:gridCol>
                <a:gridCol w="645784">
                  <a:extLst>
                    <a:ext uri="{9D8B030D-6E8A-4147-A177-3AD203B41FA5}">
                      <a16:colId xmlns:a16="http://schemas.microsoft.com/office/drawing/2014/main" val="3964314893"/>
                    </a:ext>
                  </a:extLst>
                </a:gridCol>
                <a:gridCol w="644095">
                  <a:extLst>
                    <a:ext uri="{9D8B030D-6E8A-4147-A177-3AD203B41FA5}">
                      <a16:colId xmlns:a16="http://schemas.microsoft.com/office/drawing/2014/main" val="1341893730"/>
                    </a:ext>
                  </a:extLst>
                </a:gridCol>
                <a:gridCol w="644095">
                  <a:extLst>
                    <a:ext uri="{9D8B030D-6E8A-4147-A177-3AD203B41FA5}">
                      <a16:colId xmlns:a16="http://schemas.microsoft.com/office/drawing/2014/main" val="3314438645"/>
                    </a:ext>
                  </a:extLst>
                </a:gridCol>
              </a:tblGrid>
              <a:tr h="196742">
                <a:tc>
                  <a:txBody>
                    <a:bodyPr/>
                    <a:lstStyle/>
                    <a:p>
                      <a:pPr algn="ctr"/>
                      <a:r>
                        <a:rPr lang="fr-FR" sz="600" dirty="0"/>
                        <a:t>Nom structure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49883"/>
                  </a:ext>
                </a:extLst>
              </a:tr>
              <a:tr h="282649">
                <a:tc>
                  <a:txBody>
                    <a:bodyPr/>
                    <a:lstStyle/>
                    <a:p>
                      <a:pPr algn="ctr"/>
                      <a:r>
                        <a:rPr lang="fr-FR" sz="700" dirty="0" smtClean="0"/>
                        <a:t>Réponse</a:t>
                      </a:r>
                      <a:r>
                        <a:rPr lang="fr-FR" sz="700" baseline="0" dirty="0" smtClean="0"/>
                        <a:t> </a:t>
                      </a:r>
                    </a:p>
                    <a:p>
                      <a:pPr algn="ctr"/>
                      <a:r>
                        <a:rPr lang="fr-FR" sz="700" baseline="0" dirty="0" smtClean="0"/>
                        <a:t>Oui/Non</a:t>
                      </a:r>
                      <a:endParaRPr lang="fr-FR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602027"/>
                  </a:ext>
                </a:extLst>
              </a:tr>
              <a:tr h="282649"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Nombre de </a:t>
                      </a:r>
                      <a:r>
                        <a:rPr lang="fr-FR" sz="700" dirty="0" smtClean="0"/>
                        <a:t>places en HP</a:t>
                      </a:r>
                      <a:endParaRPr lang="fr-FR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39497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B33CFCFE-D056-41EF-A439-D021EF5DE46C}"/>
              </a:ext>
            </a:extLst>
          </p:cNvPr>
          <p:cNvSpPr/>
          <p:nvPr/>
        </p:nvSpPr>
        <p:spPr>
          <a:xfrm>
            <a:off x="335110" y="2478838"/>
            <a:ext cx="6190300" cy="719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54000" tIns="54000" rIns="54000" bIns="54000">
            <a:noAutofit/>
          </a:bodyPr>
          <a:lstStyle/>
          <a:p>
            <a:pPr algn="ctr" defTabSz="685800"/>
            <a:endParaRPr lang="en-US" sz="1200" b="1" dirty="0">
              <a:highlight>
                <a:srgbClr val="FFFFFF"/>
              </a:highlight>
              <a:latin typeface="Arial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78B6C196-97FB-49DC-B144-F3BB83B47231}"/>
              </a:ext>
            </a:extLst>
          </p:cNvPr>
          <p:cNvSpPr txBox="1"/>
          <p:nvPr/>
        </p:nvSpPr>
        <p:spPr>
          <a:xfrm>
            <a:off x="87624" y="5473974"/>
            <a:ext cx="250362" cy="184666"/>
          </a:xfrm>
          <a:prstGeom prst="rect">
            <a:avLst/>
          </a:prstGeom>
          <a:solidFill>
            <a:srgbClr val="5C42B2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53A4592-5341-4D1A-9D92-8F9E4ED07823}"/>
              </a:ext>
            </a:extLst>
          </p:cNvPr>
          <p:cNvSpPr txBox="1"/>
          <p:nvPr/>
        </p:nvSpPr>
        <p:spPr>
          <a:xfrm>
            <a:off x="449760" y="7147166"/>
            <a:ext cx="659328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i="1" dirty="0"/>
              <a:t>Sondage des IDE libéraux potentiellement intéressés pour </a:t>
            </a:r>
            <a:r>
              <a:rPr lang="fr-FR" sz="900" b="1" i="1" dirty="0" smtClean="0"/>
              <a:t>participer au</a:t>
            </a:r>
            <a:r>
              <a:rPr lang="fr-FR" sz="900" b="1" i="1" dirty="0" smtClean="0"/>
              <a:t> </a:t>
            </a:r>
            <a:r>
              <a:rPr lang="fr-FR" sz="900" b="1" i="1" dirty="0"/>
              <a:t>dispositif d’ASTREINTE</a:t>
            </a:r>
          </a:p>
          <a:p>
            <a:r>
              <a:rPr lang="fr-FR" sz="900" b="1" i="1" dirty="0"/>
              <a:t> </a:t>
            </a:r>
            <a:r>
              <a:rPr lang="fr-FR" sz="900" i="1" dirty="0"/>
              <a:t>(Renseigner le nombre d’IDEL. Cf fiche bonnes pratiques de recrutement..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C82C889-2690-4E16-8846-6295833BA7DA}"/>
              </a:ext>
            </a:extLst>
          </p:cNvPr>
          <p:cNvSpPr txBox="1"/>
          <p:nvPr/>
        </p:nvSpPr>
        <p:spPr>
          <a:xfrm>
            <a:off x="117549" y="7160136"/>
            <a:ext cx="250362" cy="184666"/>
          </a:xfrm>
          <a:prstGeom prst="rect">
            <a:avLst/>
          </a:prstGeom>
          <a:solidFill>
            <a:srgbClr val="5C42B2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47" name="Tableau 20">
            <a:extLst>
              <a:ext uri="{FF2B5EF4-FFF2-40B4-BE49-F238E27FC236}">
                <a16:creationId xmlns:a16="http://schemas.microsoft.com/office/drawing/2014/main" id="{F6A7F05D-C855-4E6B-88BA-C066CDA03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028377"/>
              </p:ext>
            </p:extLst>
          </p:nvPr>
        </p:nvGraphicFramePr>
        <p:xfrm>
          <a:off x="271194" y="7494458"/>
          <a:ext cx="6343556" cy="5791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23030">
                  <a:extLst>
                    <a:ext uri="{9D8B030D-6E8A-4147-A177-3AD203B41FA5}">
                      <a16:colId xmlns:a16="http://schemas.microsoft.com/office/drawing/2014/main" val="3081428144"/>
                    </a:ext>
                  </a:extLst>
                </a:gridCol>
                <a:gridCol w="646725">
                  <a:extLst>
                    <a:ext uri="{9D8B030D-6E8A-4147-A177-3AD203B41FA5}">
                      <a16:colId xmlns:a16="http://schemas.microsoft.com/office/drawing/2014/main" val="2374162030"/>
                    </a:ext>
                  </a:extLst>
                </a:gridCol>
                <a:gridCol w="646725">
                  <a:extLst>
                    <a:ext uri="{9D8B030D-6E8A-4147-A177-3AD203B41FA5}">
                      <a16:colId xmlns:a16="http://schemas.microsoft.com/office/drawing/2014/main" val="3919077007"/>
                    </a:ext>
                  </a:extLst>
                </a:gridCol>
                <a:gridCol w="646725">
                  <a:extLst>
                    <a:ext uri="{9D8B030D-6E8A-4147-A177-3AD203B41FA5}">
                      <a16:colId xmlns:a16="http://schemas.microsoft.com/office/drawing/2014/main" val="2836237631"/>
                    </a:ext>
                  </a:extLst>
                </a:gridCol>
                <a:gridCol w="646725">
                  <a:extLst>
                    <a:ext uri="{9D8B030D-6E8A-4147-A177-3AD203B41FA5}">
                      <a16:colId xmlns:a16="http://schemas.microsoft.com/office/drawing/2014/main" val="1952064768"/>
                    </a:ext>
                  </a:extLst>
                </a:gridCol>
                <a:gridCol w="646725">
                  <a:extLst>
                    <a:ext uri="{9D8B030D-6E8A-4147-A177-3AD203B41FA5}">
                      <a16:colId xmlns:a16="http://schemas.microsoft.com/office/drawing/2014/main" val="1945229354"/>
                    </a:ext>
                  </a:extLst>
                </a:gridCol>
                <a:gridCol w="645029">
                  <a:extLst>
                    <a:ext uri="{9D8B030D-6E8A-4147-A177-3AD203B41FA5}">
                      <a16:colId xmlns:a16="http://schemas.microsoft.com/office/drawing/2014/main" val="4094993366"/>
                    </a:ext>
                  </a:extLst>
                </a:gridCol>
                <a:gridCol w="648422">
                  <a:extLst>
                    <a:ext uri="{9D8B030D-6E8A-4147-A177-3AD203B41FA5}">
                      <a16:colId xmlns:a16="http://schemas.microsoft.com/office/drawing/2014/main" val="3964314893"/>
                    </a:ext>
                  </a:extLst>
                </a:gridCol>
                <a:gridCol w="646725">
                  <a:extLst>
                    <a:ext uri="{9D8B030D-6E8A-4147-A177-3AD203B41FA5}">
                      <a16:colId xmlns:a16="http://schemas.microsoft.com/office/drawing/2014/main" val="1341893730"/>
                    </a:ext>
                  </a:extLst>
                </a:gridCol>
                <a:gridCol w="646725">
                  <a:extLst>
                    <a:ext uri="{9D8B030D-6E8A-4147-A177-3AD203B41FA5}">
                      <a16:colId xmlns:a16="http://schemas.microsoft.com/office/drawing/2014/main" val="3314438645"/>
                    </a:ext>
                  </a:extLst>
                </a:gridCol>
              </a:tblGrid>
              <a:tr h="185867">
                <a:tc>
                  <a:txBody>
                    <a:bodyPr/>
                    <a:lstStyle/>
                    <a:p>
                      <a:pPr algn="ctr"/>
                      <a:endParaRPr lang="fr-FR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IDE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IDE 2</a:t>
                      </a:r>
                    </a:p>
                    <a:p>
                      <a:pPr marL="0" algn="ctr" defTabSz="685800" rtl="0" eaLnBrk="1" latinLnBrk="0" hangingPunct="1"/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IDE  3</a:t>
                      </a:r>
                    </a:p>
                    <a:p>
                      <a:pPr marL="0" algn="ctr" defTabSz="685800" rtl="0" eaLnBrk="1" latinLnBrk="0" hangingPunct="1"/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IDE 4</a:t>
                      </a:r>
                    </a:p>
                    <a:p>
                      <a:pPr marL="0" algn="ctr" defTabSz="685800" rtl="0" eaLnBrk="1" latinLnBrk="0" hangingPunct="1"/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IDE 5</a:t>
                      </a:r>
                    </a:p>
                    <a:p>
                      <a:pPr marL="0" algn="ctr" defTabSz="685800" rtl="0" eaLnBrk="1" latinLnBrk="0" hangingPunct="1"/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IDE 6</a:t>
                      </a:r>
                    </a:p>
                    <a:p>
                      <a:pPr marL="0" algn="ctr" defTabSz="685800" rtl="0" eaLnBrk="1" latinLnBrk="0" hangingPunct="1"/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IDE </a:t>
                      </a:r>
                      <a:r>
                        <a:rPr lang="fr-FR" sz="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IDE </a:t>
                      </a:r>
                      <a:r>
                        <a:rPr lang="fr-FR" sz="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IDE </a:t>
                      </a:r>
                      <a:r>
                        <a:rPr lang="fr-FR" sz="6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649883"/>
                  </a:ext>
                </a:extLst>
              </a:tr>
              <a:tr h="28264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</a:t>
                      </a:r>
                    </a:p>
                    <a:p>
                      <a:pPr marL="0" algn="ctr" defTabSz="685800" rtl="0" eaLnBrk="1" latinLnBrk="0" hangingPunct="1"/>
                      <a:r>
                        <a:rPr lang="fr-F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39497"/>
                  </a:ext>
                </a:extLst>
              </a:tr>
            </a:tbl>
          </a:graphicData>
        </a:graphic>
      </p:graphicFrame>
      <p:sp>
        <p:nvSpPr>
          <p:cNvPr id="56" name="Rectangle 55">
            <a:extLst>
              <a:ext uri="{FF2B5EF4-FFF2-40B4-BE49-F238E27FC236}">
                <a16:creationId xmlns:a16="http://schemas.microsoft.com/office/drawing/2014/main" id="{E0D2E32B-306C-401A-929D-3EEBBDF10F24}"/>
              </a:ext>
            </a:extLst>
          </p:cNvPr>
          <p:cNvSpPr/>
          <p:nvPr/>
        </p:nvSpPr>
        <p:spPr>
          <a:xfrm>
            <a:off x="372021" y="8724901"/>
            <a:ext cx="6115380" cy="648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54000" tIns="54000" rIns="54000" bIns="54000">
            <a:noAutofit/>
          </a:bodyPr>
          <a:lstStyle/>
          <a:p>
            <a:pPr algn="ctr" defTabSz="685800"/>
            <a:r>
              <a:rPr lang="en-US" sz="1200" b="1" dirty="0">
                <a:highlight>
                  <a:srgbClr val="FFFFFF"/>
                </a:highlight>
                <a:latin typeface="Arial"/>
              </a:rPr>
              <a:t>Concordance avec le Cahier des </a:t>
            </a:r>
            <a:r>
              <a:rPr lang="en-US" sz="1200" b="1" dirty="0" smtClean="0">
                <a:highlight>
                  <a:srgbClr val="FFFFFF"/>
                </a:highlight>
                <a:latin typeface="Arial"/>
              </a:rPr>
              <a:t>Charges </a:t>
            </a:r>
            <a:r>
              <a:rPr lang="en-US" sz="1200" b="1" dirty="0">
                <a:highlight>
                  <a:srgbClr val="FFFFFF"/>
                </a:highlight>
                <a:latin typeface="Arial"/>
              </a:rPr>
              <a:t>?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2940549-FAB0-418B-B790-C255DE91BCF3}"/>
              </a:ext>
            </a:extLst>
          </p:cNvPr>
          <p:cNvSpPr txBox="1"/>
          <p:nvPr/>
        </p:nvSpPr>
        <p:spPr>
          <a:xfrm>
            <a:off x="525160" y="8963239"/>
            <a:ext cx="3652611" cy="3525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/>
              <a:t>Au vu des critères précédents mon dispositif a le format requis pour mettre en place un dispositif d’astreinte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BFBA5678-A14F-47A9-94D5-C82459CBEE16}"/>
              </a:ext>
            </a:extLst>
          </p:cNvPr>
          <p:cNvCxnSpPr>
            <a:cxnSpLocks/>
          </p:cNvCxnSpPr>
          <p:nvPr/>
        </p:nvCxnSpPr>
        <p:spPr>
          <a:xfrm>
            <a:off x="4103525" y="9069051"/>
            <a:ext cx="1246607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5D5584B9-D6E3-41FA-9236-120A7C2138FF}"/>
              </a:ext>
            </a:extLst>
          </p:cNvPr>
          <p:cNvSpPr/>
          <p:nvPr/>
        </p:nvSpPr>
        <p:spPr>
          <a:xfrm>
            <a:off x="5614241" y="8969657"/>
            <a:ext cx="126000" cy="1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72000" tIns="72000" rIns="72000" bIns="72000" rtlCol="0" anchor="ctr">
            <a:noAutofit/>
          </a:bodyPr>
          <a:lstStyle/>
          <a:p>
            <a:pPr algn="just"/>
            <a:endParaRPr lang="fr-FR" sz="900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4AAFD5A8-F1A5-42A5-88E7-01AB41245AC7}"/>
              </a:ext>
            </a:extLst>
          </p:cNvPr>
          <p:cNvSpPr txBox="1"/>
          <p:nvPr/>
        </p:nvSpPr>
        <p:spPr>
          <a:xfrm>
            <a:off x="5567236" y="9170420"/>
            <a:ext cx="220010" cy="1628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/>
              <a:t>OUI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CB25B7D-C908-4306-B4C3-B52C8E17EE3F}"/>
              </a:ext>
            </a:extLst>
          </p:cNvPr>
          <p:cNvSpPr txBox="1"/>
          <p:nvPr/>
        </p:nvSpPr>
        <p:spPr>
          <a:xfrm>
            <a:off x="5915358" y="9170420"/>
            <a:ext cx="289109" cy="1628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/>
              <a:t>NON</a:t>
            </a:r>
          </a:p>
        </p:txBody>
      </p:sp>
      <p:pic>
        <p:nvPicPr>
          <p:cNvPr id="52" name="Graphique 51" descr="Mille contour">
            <a:extLst>
              <a:ext uri="{FF2B5EF4-FFF2-40B4-BE49-F238E27FC236}">
                <a16:creationId xmlns:a16="http://schemas.microsoft.com/office/drawing/2014/main" id="{36FA42AA-CEAB-4227-933B-CBCAF1D5799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159742" y="1540355"/>
            <a:ext cx="517113" cy="517113"/>
          </a:xfrm>
          <a:prstGeom prst="rect">
            <a:avLst/>
          </a:prstGeom>
        </p:spPr>
      </p:pic>
      <p:graphicFrame>
        <p:nvGraphicFramePr>
          <p:cNvPr id="57" name="Tableau 20">
            <a:extLst>
              <a:ext uri="{FF2B5EF4-FFF2-40B4-BE49-F238E27FC236}">
                <a16:creationId xmlns:a16="http://schemas.microsoft.com/office/drawing/2014/main" id="{960B1B26-0C09-467D-8F57-5A8324CC7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37585"/>
              </p:ext>
            </p:extLst>
          </p:nvPr>
        </p:nvGraphicFramePr>
        <p:xfrm>
          <a:off x="271194" y="5823481"/>
          <a:ext cx="6343557" cy="124790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83390">
                  <a:extLst>
                    <a:ext uri="{9D8B030D-6E8A-4147-A177-3AD203B41FA5}">
                      <a16:colId xmlns:a16="http://schemas.microsoft.com/office/drawing/2014/main" val="3081428144"/>
                    </a:ext>
                  </a:extLst>
                </a:gridCol>
                <a:gridCol w="607408">
                  <a:extLst>
                    <a:ext uri="{9D8B030D-6E8A-4147-A177-3AD203B41FA5}">
                      <a16:colId xmlns:a16="http://schemas.microsoft.com/office/drawing/2014/main" val="2374162030"/>
                    </a:ext>
                  </a:extLst>
                </a:gridCol>
                <a:gridCol w="644095">
                  <a:extLst>
                    <a:ext uri="{9D8B030D-6E8A-4147-A177-3AD203B41FA5}">
                      <a16:colId xmlns:a16="http://schemas.microsoft.com/office/drawing/2014/main" val="3919077007"/>
                    </a:ext>
                  </a:extLst>
                </a:gridCol>
                <a:gridCol w="644095">
                  <a:extLst>
                    <a:ext uri="{9D8B030D-6E8A-4147-A177-3AD203B41FA5}">
                      <a16:colId xmlns:a16="http://schemas.microsoft.com/office/drawing/2014/main" val="2836237631"/>
                    </a:ext>
                  </a:extLst>
                </a:gridCol>
                <a:gridCol w="644095">
                  <a:extLst>
                    <a:ext uri="{9D8B030D-6E8A-4147-A177-3AD203B41FA5}">
                      <a16:colId xmlns:a16="http://schemas.microsoft.com/office/drawing/2014/main" val="1952064768"/>
                    </a:ext>
                  </a:extLst>
                </a:gridCol>
                <a:gridCol w="644095">
                  <a:extLst>
                    <a:ext uri="{9D8B030D-6E8A-4147-A177-3AD203B41FA5}">
                      <a16:colId xmlns:a16="http://schemas.microsoft.com/office/drawing/2014/main" val="1945229354"/>
                    </a:ext>
                  </a:extLst>
                </a:gridCol>
                <a:gridCol w="642406">
                  <a:extLst>
                    <a:ext uri="{9D8B030D-6E8A-4147-A177-3AD203B41FA5}">
                      <a16:colId xmlns:a16="http://schemas.microsoft.com/office/drawing/2014/main" val="4094993366"/>
                    </a:ext>
                  </a:extLst>
                </a:gridCol>
                <a:gridCol w="645783">
                  <a:extLst>
                    <a:ext uri="{9D8B030D-6E8A-4147-A177-3AD203B41FA5}">
                      <a16:colId xmlns:a16="http://schemas.microsoft.com/office/drawing/2014/main" val="3964314893"/>
                    </a:ext>
                  </a:extLst>
                </a:gridCol>
                <a:gridCol w="644095">
                  <a:extLst>
                    <a:ext uri="{9D8B030D-6E8A-4147-A177-3AD203B41FA5}">
                      <a16:colId xmlns:a16="http://schemas.microsoft.com/office/drawing/2014/main" val="1341893730"/>
                    </a:ext>
                  </a:extLst>
                </a:gridCol>
                <a:gridCol w="644095">
                  <a:extLst>
                    <a:ext uri="{9D8B030D-6E8A-4147-A177-3AD203B41FA5}">
                      <a16:colId xmlns:a16="http://schemas.microsoft.com/office/drawing/2014/main" val="3314438645"/>
                    </a:ext>
                  </a:extLst>
                </a:gridCol>
              </a:tblGrid>
              <a:tr h="34808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dirty="0"/>
                        <a:t>Nom structure</a:t>
                      </a:r>
                    </a:p>
                    <a:p>
                      <a:pPr algn="ctr"/>
                      <a:endParaRPr lang="fr-FR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49883"/>
                  </a:ext>
                </a:extLst>
              </a:tr>
              <a:tr h="290068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Nombre d’IDE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39497"/>
                  </a:ext>
                </a:extLst>
              </a:tr>
              <a:tr h="5773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Noms 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436561"/>
                  </a:ext>
                </a:extLst>
              </a:tr>
            </a:tbl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664632" y="2536210"/>
            <a:ext cx="5728823" cy="625375"/>
            <a:chOff x="664632" y="2536210"/>
            <a:chExt cx="5728823" cy="625375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E0F8CA7-1D1B-4793-9B32-4DB985866E06}"/>
                </a:ext>
              </a:extLst>
            </p:cNvPr>
            <p:cNvSpPr txBox="1"/>
            <p:nvPr/>
          </p:nvSpPr>
          <p:spPr>
            <a:xfrm>
              <a:off x="664632" y="2536210"/>
              <a:ext cx="56838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/>
                <a:t>Point de vigilance RH</a:t>
              </a:r>
            </a:p>
            <a:p>
              <a:r>
                <a:rPr lang="fr-FR" sz="900" b="1" dirty="0"/>
                <a:t> L’IDE d’astreinte est capable de se rendre sur site dans la durée spécifiée par le cahier des charges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09E44EAC-F2CE-4380-A6CB-1873DCDB856B}"/>
                </a:ext>
              </a:extLst>
            </p:cNvPr>
            <p:cNvSpPr txBox="1"/>
            <p:nvPr/>
          </p:nvSpPr>
          <p:spPr>
            <a:xfrm>
              <a:off x="709642" y="2884646"/>
              <a:ext cx="5683813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900" b="1" dirty="0"/>
                <a:t>Mon dispositif remplit-il ce critère ? …………………………………………………………</a:t>
              </a: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5246861" y="2863960"/>
              <a:ext cx="705254" cy="297625"/>
              <a:chOff x="5246861" y="2940160"/>
              <a:chExt cx="705254" cy="297625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6D1851A-D108-47C6-B064-808F38B7EE17}"/>
                  </a:ext>
                </a:extLst>
              </p:cNvPr>
              <p:cNvSpPr/>
              <p:nvPr/>
            </p:nvSpPr>
            <p:spPr>
              <a:xfrm>
                <a:off x="5272897" y="2954790"/>
                <a:ext cx="126000" cy="1279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lIns="72000" tIns="72000" rIns="72000" bIns="72000" rtlCol="0" anchor="ctr">
                <a:noAutofit/>
              </a:bodyPr>
              <a:lstStyle/>
              <a:p>
                <a:pPr algn="just"/>
                <a:endParaRPr lang="fr-FR" sz="90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9A82C5C-27D7-4E1F-AD27-132D319B691C}"/>
                  </a:ext>
                </a:extLst>
              </p:cNvPr>
              <p:cNvSpPr/>
              <p:nvPr/>
            </p:nvSpPr>
            <p:spPr>
              <a:xfrm>
                <a:off x="5710011" y="2940160"/>
                <a:ext cx="126000" cy="1279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lIns="72000" tIns="72000" rIns="72000" bIns="72000" rtlCol="0" anchor="ctr">
                <a:noAutofit/>
              </a:bodyPr>
              <a:lstStyle/>
              <a:p>
                <a:pPr algn="just"/>
                <a:endParaRPr lang="fr-FR" sz="900" dirty="0"/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A5E0BDA3-2A10-4D18-883D-C87041F29F45}"/>
                  </a:ext>
                </a:extLst>
              </p:cNvPr>
              <p:cNvSpPr txBox="1"/>
              <p:nvPr/>
            </p:nvSpPr>
            <p:spPr>
              <a:xfrm>
                <a:off x="5246861" y="3109859"/>
                <a:ext cx="220010" cy="127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900" b="1" dirty="0"/>
                  <a:t>OUI</a:t>
                </a:r>
              </a:p>
            </p:txBody>
          </p: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765FF226-90C8-4F02-A374-5DC70BE2DD15}"/>
                  </a:ext>
                </a:extLst>
              </p:cNvPr>
              <p:cNvSpPr txBox="1"/>
              <p:nvPr/>
            </p:nvSpPr>
            <p:spPr>
              <a:xfrm>
                <a:off x="5663006" y="3109859"/>
                <a:ext cx="289109" cy="127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900" b="1" dirty="0"/>
                  <a:t>NON</a:t>
                </a:r>
              </a:p>
            </p:txBody>
          </p:sp>
        </p:grp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id="{21EC16F6-59EA-424D-BF55-FA0102DE0A54}"/>
              </a:ext>
            </a:extLst>
          </p:cNvPr>
          <p:cNvSpPr txBox="1"/>
          <p:nvPr/>
        </p:nvSpPr>
        <p:spPr>
          <a:xfrm>
            <a:off x="87624" y="3578894"/>
            <a:ext cx="250362" cy="184666"/>
          </a:xfrm>
          <a:prstGeom prst="rect">
            <a:avLst/>
          </a:prstGeom>
          <a:solidFill>
            <a:srgbClr val="5C42B2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C28AA26-BBFE-40ED-85E4-DE4132A74225}"/>
              </a:ext>
            </a:extLst>
          </p:cNvPr>
          <p:cNvGrpSpPr/>
          <p:nvPr/>
        </p:nvGrpSpPr>
        <p:grpSpPr>
          <a:xfrm>
            <a:off x="1321126" y="4962419"/>
            <a:ext cx="4215748" cy="347484"/>
            <a:chOff x="970697" y="4869653"/>
            <a:chExt cx="4215748" cy="3474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F88F39-54DE-43C0-A329-1A93670932BC}"/>
                </a:ext>
              </a:extLst>
            </p:cNvPr>
            <p:cNvSpPr/>
            <p:nvPr/>
          </p:nvSpPr>
          <p:spPr>
            <a:xfrm>
              <a:off x="970697" y="4869653"/>
              <a:ext cx="1265530" cy="347484"/>
            </a:xfrm>
            <a:prstGeom prst="rect">
              <a:avLst/>
            </a:prstGeom>
            <a:solidFill>
              <a:srgbClr val="5C42B2"/>
            </a:solidFill>
          </p:spPr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fr-FR" sz="700" b="1" dirty="0">
                  <a:solidFill>
                    <a:schemeClr val="bg1"/>
                  </a:solidFill>
                </a:rPr>
                <a:t>Nombre total d’EHPAD intéressés par un format d’astreinte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A938D4-0571-4094-B491-E7A4451C810B}"/>
                </a:ext>
              </a:extLst>
            </p:cNvPr>
            <p:cNvSpPr/>
            <p:nvPr/>
          </p:nvSpPr>
          <p:spPr>
            <a:xfrm>
              <a:off x="2234631" y="4872546"/>
              <a:ext cx="716890" cy="334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lIns="72000" tIns="72000" rIns="72000" bIns="72000" rtlCol="0" anchor="ctr">
              <a:noAutofit/>
            </a:bodyPr>
            <a:lstStyle/>
            <a:p>
              <a:pPr algn="just"/>
              <a:endParaRPr lang="fr-FR" sz="9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BD89A5C-9D40-457F-8093-DFC8A7F0A1D2}"/>
                </a:ext>
              </a:extLst>
            </p:cNvPr>
            <p:cNvSpPr/>
            <p:nvPr/>
          </p:nvSpPr>
          <p:spPr>
            <a:xfrm>
              <a:off x="3204025" y="4881915"/>
              <a:ext cx="1265530" cy="334913"/>
            </a:xfrm>
            <a:prstGeom prst="rect">
              <a:avLst/>
            </a:prstGeom>
            <a:solidFill>
              <a:srgbClr val="5C42B2"/>
            </a:solidFill>
          </p:spPr>
          <p:txBody>
            <a:bodyPr lIns="72000" tIns="72000" rIns="72000" bIns="72000" rtlCol="0" anchor="ctr">
              <a:noAutofit/>
            </a:bodyPr>
            <a:lstStyle/>
            <a:p>
              <a:pPr algn="ctr"/>
              <a:r>
                <a:rPr lang="fr-FR" sz="700" b="1" dirty="0">
                  <a:solidFill>
                    <a:schemeClr val="bg1"/>
                  </a:solidFill>
                </a:rPr>
                <a:t>Nombre total de places en hébergement permanent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8B28712-9AFD-4889-9D09-104C7AAAF104}"/>
                </a:ext>
              </a:extLst>
            </p:cNvPr>
            <p:cNvSpPr/>
            <p:nvPr/>
          </p:nvSpPr>
          <p:spPr>
            <a:xfrm>
              <a:off x="4469555" y="4884665"/>
              <a:ext cx="716890" cy="321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lIns="72000" tIns="72000" rIns="72000" bIns="72000" rtlCol="0" anchor="ctr">
              <a:noAutofit/>
            </a:bodyPr>
            <a:lstStyle/>
            <a:p>
              <a:pPr algn="just"/>
              <a:endParaRPr lang="fr-FR" sz="900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DE36ABD-8123-4340-9501-E1D2BA0119A5}"/>
              </a:ext>
            </a:extLst>
          </p:cNvPr>
          <p:cNvGrpSpPr/>
          <p:nvPr/>
        </p:nvGrpSpPr>
        <p:grpSpPr>
          <a:xfrm>
            <a:off x="540343" y="8199914"/>
            <a:ext cx="5337830" cy="276999"/>
            <a:chOff x="-60451" y="7764157"/>
            <a:chExt cx="5337830" cy="276999"/>
          </a:xfrm>
        </p:grpSpPr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FF48671D-FD9C-4B8B-BE90-9E0D2375102E}"/>
                </a:ext>
              </a:extLst>
            </p:cNvPr>
            <p:cNvGrpSpPr/>
            <p:nvPr/>
          </p:nvGrpSpPr>
          <p:grpSpPr>
            <a:xfrm>
              <a:off x="-60451" y="7764157"/>
              <a:ext cx="2233735" cy="276999"/>
              <a:chOff x="496079" y="3898857"/>
              <a:chExt cx="2233735" cy="276999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ABC088E-81C7-45D7-AE09-A5E8B4C3054B}"/>
                  </a:ext>
                </a:extLst>
              </p:cNvPr>
              <p:cNvSpPr/>
              <p:nvPr/>
            </p:nvSpPr>
            <p:spPr>
              <a:xfrm>
                <a:off x="496079" y="3898857"/>
                <a:ext cx="1518441" cy="276999"/>
              </a:xfrm>
              <a:prstGeom prst="rect">
                <a:avLst/>
              </a:prstGeom>
              <a:solidFill>
                <a:srgbClr val="5C42B2"/>
              </a:solidFill>
            </p:spPr>
            <p:txBody>
              <a:bodyPr lIns="72000" tIns="72000" rIns="72000" bIns="72000" rtlCol="0" anchor="ctr">
                <a:noAutofit/>
              </a:bodyPr>
              <a:lstStyle/>
              <a:p>
                <a:pPr algn="ctr"/>
                <a:r>
                  <a:rPr lang="fr-FR" sz="700" b="1" dirty="0">
                    <a:solidFill>
                      <a:schemeClr val="bg1"/>
                    </a:solidFill>
                  </a:rPr>
                  <a:t>Nombre total d’IDE volontaires pour participer au dispositif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BB890DE-B744-4D67-97C0-3FA3EBE812DA}"/>
                  </a:ext>
                </a:extLst>
              </p:cNvPr>
              <p:cNvSpPr/>
              <p:nvPr/>
            </p:nvSpPr>
            <p:spPr>
              <a:xfrm>
                <a:off x="2012924" y="3901750"/>
                <a:ext cx="716890" cy="2708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lIns="72000" tIns="72000" rIns="72000" bIns="72000" rtlCol="0" anchor="ctr">
                <a:noAutofit/>
              </a:bodyPr>
              <a:lstStyle/>
              <a:p>
                <a:pPr algn="just"/>
                <a:endParaRPr lang="fr-FR" sz="900" dirty="0"/>
              </a:p>
            </p:txBody>
          </p: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AE6B1EB-A289-47C2-A093-4700C18A1D21}"/>
                </a:ext>
              </a:extLst>
            </p:cNvPr>
            <p:cNvSpPr txBox="1"/>
            <p:nvPr/>
          </p:nvSpPr>
          <p:spPr>
            <a:xfrm>
              <a:off x="2365910" y="7764157"/>
              <a:ext cx="291146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900" i="1" dirty="0"/>
                <a:t>A titre indicatif, les RETEX indiquent qu’en moyenne 8 IDE sont nécessaires pour faire fonctionner un dispositif </a:t>
              </a: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76689D61-E9D1-4524-8FCD-4DEB7D365AEC}"/>
              </a:ext>
            </a:extLst>
          </p:cNvPr>
          <p:cNvSpPr/>
          <p:nvPr/>
        </p:nvSpPr>
        <p:spPr>
          <a:xfrm>
            <a:off x="5971460" y="8967983"/>
            <a:ext cx="126000" cy="1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72000" tIns="72000" rIns="72000" bIns="72000" rtlCol="0" anchor="ctr">
            <a:noAutofit/>
          </a:bodyPr>
          <a:lstStyle/>
          <a:p>
            <a:pPr algn="just"/>
            <a:endParaRPr lang="fr-FR" sz="900" dirty="0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A748E21F-08DB-42B6-81E6-6B9FA6CC2C32}"/>
              </a:ext>
            </a:extLst>
          </p:cNvPr>
          <p:cNvSpPr txBox="1"/>
          <p:nvPr/>
        </p:nvSpPr>
        <p:spPr>
          <a:xfrm>
            <a:off x="99931" y="8214164"/>
            <a:ext cx="250362" cy="184666"/>
          </a:xfrm>
          <a:prstGeom prst="rect">
            <a:avLst/>
          </a:prstGeom>
          <a:solidFill>
            <a:srgbClr val="5C42B2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57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nge">
  <a:themeElements>
    <a:clrScheme name="ALCIMED">
      <a:dk1>
        <a:srgbClr val="1E1E1E"/>
      </a:dk1>
      <a:lt1>
        <a:srgbClr val="FFFFFF"/>
      </a:lt1>
      <a:dk2>
        <a:srgbClr val="7F7F7F"/>
      </a:dk2>
      <a:lt2>
        <a:srgbClr val="E6E6E6"/>
      </a:lt2>
      <a:accent1>
        <a:srgbClr val="5C42B2"/>
      </a:accent1>
      <a:accent2>
        <a:srgbClr val="FF0044"/>
      </a:accent2>
      <a:accent3>
        <a:srgbClr val="FF9125"/>
      </a:accent3>
      <a:accent4>
        <a:srgbClr val="07DFAF"/>
      </a:accent4>
      <a:accent5>
        <a:srgbClr val="FF0044"/>
      </a:accent5>
      <a:accent6>
        <a:srgbClr val="5C42B2"/>
      </a:accent6>
      <a:hlink>
        <a:srgbClr val="FF9125"/>
      </a:hlink>
      <a:folHlink>
        <a:srgbClr val="07DFAF"/>
      </a:folHlink>
    </a:clrScheme>
    <a:fontScheme name="ALCIM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lIns="72000" tIns="72000" rIns="72000" bIns="72000" rtlCol="0" anchor="ctr">
        <a:noAutofit/>
      </a:bodyPr>
      <a:lstStyle>
        <a:defPPr algn="just">
          <a:defRPr sz="900" dirty="0" smtClean="0"/>
        </a:defPPr>
      </a:lstStyle>
    </a:sp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sz="9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278</Words>
  <Application>Microsoft Office PowerPoint</Application>
  <PresentationFormat>Format A4 (210 x 297 mm)</PresentationFormat>
  <Paragraphs>48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 Regular</vt:lpstr>
      <vt:lpstr>Orange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VOISIN christelle</dc:creator>
  <cp:lastModifiedBy>VOISIN, Christelle</cp:lastModifiedBy>
  <cp:revision>39</cp:revision>
  <dcterms:created xsi:type="dcterms:W3CDTF">2022-02-01T13:48:36Z</dcterms:created>
  <dcterms:modified xsi:type="dcterms:W3CDTF">2022-05-05T13:35:49Z</dcterms:modified>
</cp:coreProperties>
</file>