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868" r:id="rId2"/>
    <p:sldId id="869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214492-DA5A-119B-37EE-183A63D457F7}" name="Clémentine BOSSEVAIN" initials="CB" userId="S::Clementine.BOSSEVAIN@alcimed.com::24a43c7b-980c-4573-9076-b50acd03ee43" providerId="AD"/>
  <p188:author id="{2726F1C7-A54E-0F82-EB5D-AF23CE1DC19A}" name="Cécile BARTHET" initials="CB" userId="S::cecile.barthet@alcimed.com::f5b1d5b2-6c03-4842-9c57-7bf4b134e3a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ISIN, Christelle" initials="VC" lastIdx="1" clrIdx="0">
    <p:extLst>
      <p:ext uri="{19B8F6BF-5375-455C-9EA6-DF929625EA0E}">
        <p15:presenceInfo xmlns:p15="http://schemas.microsoft.com/office/powerpoint/2012/main" userId="S-1-5-21-448539723-1644491937-682003330-5334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42B2"/>
    <a:srgbClr val="07DFAF"/>
    <a:srgbClr val="E2EFDA"/>
    <a:srgbClr val="FFF2CC"/>
    <a:srgbClr val="FCB6B2"/>
    <a:srgbClr val="FFFFFF"/>
    <a:srgbClr val="C3FDF1"/>
    <a:srgbClr val="FF0044"/>
    <a:srgbClr val="FFD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25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microsoft.com/office/2018/10/relationships/authors" Target="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un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05000" y="440401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screen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1841" y="9378892"/>
            <a:ext cx="1176481" cy="34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26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4400" y="9172800"/>
            <a:ext cx="620738" cy="450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436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05000" y="440401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400" y="9172800"/>
            <a:ext cx="620738" cy="450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7458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 + message fle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651510" y="1802424"/>
            <a:ext cx="5806440" cy="927229"/>
          </a:xfrm>
          <a:prstGeom prst="rect">
            <a:avLst/>
          </a:prstGeom>
        </p:spPr>
        <p:txBody>
          <a:bodyPr wrap="square" lIns="36000" tIns="0" rIns="3600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Main message main message main message main message main message main message main message main message main message main message main message.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405000" y="440401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7" name="Picture 2" descr="Z:\BOITE A OUTILS\BAO_Images\BAO_Images_icones\Arrows and keys\fleche_oran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0" y="1802424"/>
            <a:ext cx="162000" cy="4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400" y="9172800"/>
            <a:ext cx="620738" cy="450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0198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t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405000" y="235423"/>
            <a:ext cx="3428524" cy="35160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788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Title if necessary!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405000" y="587026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400" y="9172800"/>
            <a:ext cx="620738" cy="450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1739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titres + message fle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651510" y="1802424"/>
            <a:ext cx="5806440" cy="927229"/>
          </a:xfrm>
          <a:prstGeom prst="rect">
            <a:avLst/>
          </a:prstGeom>
        </p:spPr>
        <p:txBody>
          <a:bodyPr wrap="square" lIns="36000" tIns="0" rIns="3600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Main message main message main message main message main message main message main message main message main message main message main message.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405000" y="235423"/>
            <a:ext cx="3428524" cy="35160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788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Title if necessary!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405000" y="587026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8" name="Picture 2" descr="Z:\BOITE A OUTILS\BAO_Images\BAO_Images_icones\Arrows and keys\fleche_oran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0" y="1802424"/>
            <a:ext cx="162000" cy="4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400" y="9172800"/>
            <a:ext cx="620738" cy="450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4797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400" y="9172800"/>
            <a:ext cx="620738" cy="450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4290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un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590204"/>
            <a:ext cx="6864377" cy="10044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405000" y="440401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AF4E3C5-DDF2-4650-88B4-0F1ED21DA2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564" y="9423345"/>
            <a:ext cx="874954" cy="24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31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unique + message fle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651510" y="1802424"/>
            <a:ext cx="5806440" cy="927229"/>
          </a:xfrm>
          <a:prstGeom prst="rect">
            <a:avLst/>
          </a:prstGeom>
        </p:spPr>
        <p:txBody>
          <a:bodyPr wrap="square" lIns="36000" tIns="0" rIns="3600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Main message main message main message main message main message main message main message main message main message main message main message.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405000" y="440401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8" name="Picture 2" descr="Z:\BOITE A OUTILS\BAO_Images\BAO_Images_icones\Arrows and keys\fleche_ver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0" y="1802424"/>
            <a:ext cx="162000" cy="4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2295746-90DB-4984-A86A-950ADE096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564" y="9423345"/>
            <a:ext cx="874954" cy="24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11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t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405000" y="235423"/>
            <a:ext cx="3428524" cy="35160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788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Title if necessary!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405000" y="587026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3C880BF-0910-4003-9474-FB2F1F8841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564" y="9423345"/>
            <a:ext cx="874954" cy="24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05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titres + message fle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651510" y="1802424"/>
            <a:ext cx="5806440" cy="927229"/>
          </a:xfrm>
          <a:prstGeom prst="rect">
            <a:avLst/>
          </a:prstGeom>
        </p:spPr>
        <p:txBody>
          <a:bodyPr wrap="square" lIns="36000" tIns="0" rIns="3600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Main message main message main message main message main message main message main message main message main message main message main message.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405000" y="235423"/>
            <a:ext cx="3428524" cy="35160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788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Title if necessary!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405000" y="587026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7" name="Picture 2" descr="Z:\BOITE A OUTILS\BAO_Images\BAO_Images_icones\Arrows and keys\fleche_ver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0" y="1802424"/>
            <a:ext cx="162000" cy="4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057663E-0764-4DBB-8229-FCA30E85ED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564" y="9423345"/>
            <a:ext cx="874954" cy="24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26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unique + message fle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pic>
        <p:nvPicPr>
          <p:cNvPr id="3074" name="Picture 2" descr="Z:\BOITE A OUTILS\BAO_Images\BAO_Images_icones\Arrows and keys\fleche_violet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0" y="1802424"/>
            <a:ext cx="162000" cy="4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651510" y="1802424"/>
            <a:ext cx="5806440" cy="927229"/>
          </a:xfrm>
          <a:prstGeom prst="rect">
            <a:avLst/>
          </a:prstGeom>
        </p:spPr>
        <p:txBody>
          <a:bodyPr wrap="square" lIns="36000" tIns="0" rIns="3600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Main message main message main message main message main message main message main message main message main message main message main message.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05000" y="440401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7716" y="9365158"/>
            <a:ext cx="1163782" cy="41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70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A6359B3-A3B3-4ABB-A59B-9FE607BD89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564" y="9423345"/>
            <a:ext cx="874954" cy="24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85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 avec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400" y="9172800"/>
            <a:ext cx="620738" cy="45066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2819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ut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0" y="9172222"/>
            <a:ext cx="6858000" cy="733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000" tIns="27000" rIns="54000" bIns="27000" rtlCol="0" anchor="ctr"/>
          <a:lstStyle/>
          <a:p>
            <a:pPr algn="ctr"/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17412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t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405000" y="235423"/>
            <a:ext cx="3428524" cy="35160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788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Title if necessary!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05000" y="587026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4400" y="9172800"/>
            <a:ext cx="620738" cy="45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58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titres + message fle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pic>
        <p:nvPicPr>
          <p:cNvPr id="3074" name="Picture 2" descr="Z:\BOITE A OUTILS\BAO_Images\BAO_Images_icones\Arrows and keys\fleche_violet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0" y="1802424"/>
            <a:ext cx="162000" cy="4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651510" y="1802424"/>
            <a:ext cx="5806440" cy="927229"/>
          </a:xfrm>
          <a:prstGeom prst="rect">
            <a:avLst/>
          </a:prstGeom>
        </p:spPr>
        <p:txBody>
          <a:bodyPr wrap="square" lIns="36000" tIns="0" rIns="3600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Main message main message main message main message main message main message main message main message main message main message main message.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405000" y="235423"/>
            <a:ext cx="3428524" cy="35160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788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Title if necessary!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05000" y="587026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4400" y="9172800"/>
            <a:ext cx="620738" cy="45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04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4400" y="9172800"/>
            <a:ext cx="620738" cy="45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53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un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05000" y="440401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4400" y="9172800"/>
            <a:ext cx="620738" cy="450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6664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unique + message fle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651510" y="1802424"/>
            <a:ext cx="5806440" cy="927229"/>
          </a:xfrm>
          <a:prstGeom prst="rect">
            <a:avLst/>
          </a:prstGeom>
        </p:spPr>
        <p:txBody>
          <a:bodyPr wrap="square" lIns="36000" tIns="0" rIns="3600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Main message main message main message main message main message main message main message main message main message main message main message.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05000" y="440401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6" name="Picture 2" descr="Z:\BOITE A OUTILS\BAO_Images\BAO_Images_icones\Arrows and keys\fleche-rou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0" y="1802424"/>
            <a:ext cx="162000" cy="4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4400" y="9172800"/>
            <a:ext cx="620738" cy="450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599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t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405000" y="235423"/>
            <a:ext cx="3428524" cy="35160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788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Title if necessary!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05000" y="587026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4400" y="9172800"/>
            <a:ext cx="620738" cy="450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256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titres + message fle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651510" y="1802424"/>
            <a:ext cx="5806440" cy="927229"/>
          </a:xfrm>
          <a:prstGeom prst="rect">
            <a:avLst/>
          </a:prstGeom>
        </p:spPr>
        <p:txBody>
          <a:bodyPr wrap="square" lIns="36000" tIns="0" rIns="3600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Main message main message main message main message main message main message main message main message main message main message main message.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405000" y="235423"/>
            <a:ext cx="3428524" cy="35160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788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Title if necessary!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05000" y="587026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7" name="Picture 2" descr="Z:\BOITE A OUTILS\BAO_Images\BAO_Images_icones\Arrows and keys\fleche-rou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0" y="1802424"/>
            <a:ext cx="162000" cy="4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4400" y="9172800"/>
            <a:ext cx="620738" cy="450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938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alphaModFix amt="21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63"/>
          <p:cNvSpPr txBox="1">
            <a:spLocks/>
          </p:cNvSpPr>
          <p:nvPr/>
        </p:nvSpPr>
        <p:spPr>
          <a:xfrm>
            <a:off x="3429000" y="9499239"/>
            <a:ext cx="2160000" cy="40676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675" kern="1200" noProof="0" dirty="0">
                <a:solidFill>
                  <a:schemeClr val="tx1"/>
                </a:solidFill>
                <a:latin typeface="Lato Regular"/>
                <a:ea typeface="Lato Regular"/>
                <a:cs typeface="Lato Regular"/>
                <a:sym typeface="Lato Regular"/>
              </a:rPr>
              <a:t>Avril 2022   I</a:t>
            </a:r>
          </a:p>
        </p:txBody>
      </p:sp>
    </p:spTree>
    <p:extLst>
      <p:ext uri="{BB962C8B-B14F-4D97-AF65-F5344CB8AC3E}">
        <p14:creationId xmlns:p14="http://schemas.microsoft.com/office/powerpoint/2010/main" val="268539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21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svg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5.png"/><Relationship Id="rId14" Type="http://schemas.openxmlformats.org/officeDocument/2006/relationships/image" Target="../media/image2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>
            <a:extLst>
              <a:ext uri="{FF2B5EF4-FFF2-40B4-BE49-F238E27FC236}">
                <a16:creationId xmlns:a16="http://schemas.microsoft.com/office/drawing/2014/main" id="{0155984D-50AC-4B19-B1F3-C24DB1F2B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861" y="0"/>
            <a:ext cx="1578635" cy="58201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12024FD-57D8-4C1E-84CF-D49D094D62ED}"/>
              </a:ext>
            </a:extLst>
          </p:cNvPr>
          <p:cNvSpPr txBox="1"/>
          <p:nvPr/>
        </p:nvSpPr>
        <p:spPr>
          <a:xfrm>
            <a:off x="1799539" y="55308"/>
            <a:ext cx="3160569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fr-FR" sz="900" b="1" dirty="0">
                <a:solidFill>
                  <a:schemeClr val="tx2">
                    <a:lumMod val="75000"/>
                  </a:schemeClr>
                </a:solidFill>
              </a:rPr>
              <a:t>DISPOSITIF IDE DE NUIT MUTUALISE(E)  ENTRE EHPAD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1FAE80-6F2C-4824-A776-24A129BCE187}"/>
              </a:ext>
            </a:extLst>
          </p:cNvPr>
          <p:cNvSpPr/>
          <p:nvPr/>
        </p:nvSpPr>
        <p:spPr>
          <a:xfrm>
            <a:off x="412782" y="1903421"/>
            <a:ext cx="6032436" cy="582017"/>
          </a:xfrm>
          <a:prstGeom prst="rect">
            <a:avLst/>
          </a:prstGeom>
          <a:solidFill>
            <a:schemeClr val="bg1"/>
          </a:solidFill>
          <a:ln w="28575">
            <a:solidFill>
              <a:srgbClr val="5C42B2"/>
            </a:solidFill>
          </a:ln>
          <a:effectLst/>
        </p:spPr>
        <p:txBody>
          <a:bodyPr wrap="square" lIns="54000" tIns="54000" rIns="54000" bIns="54000">
            <a:noAutofit/>
          </a:bodyPr>
          <a:lstStyle/>
          <a:p>
            <a:pPr algn="ctr" defTabSz="685800"/>
            <a:r>
              <a:rPr lang="en-US" sz="1200" b="1" u="sng" dirty="0">
                <a:solidFill>
                  <a:srgbClr val="1E1E1E"/>
                </a:solidFill>
                <a:latin typeface="Arial"/>
              </a:rPr>
              <a:t>OBJECTIF</a:t>
            </a:r>
          </a:p>
          <a:p>
            <a:pPr algn="ctr"/>
            <a:r>
              <a:rPr lang="fr-FR" sz="1400" b="1" dirty="0"/>
              <a:t>Faciliter la mise à disposition des éléments logistiques </a:t>
            </a:r>
          </a:p>
        </p:txBody>
      </p:sp>
      <p:pic>
        <p:nvPicPr>
          <p:cNvPr id="14" name="Graphique 13" descr="Mille contour">
            <a:extLst>
              <a:ext uri="{FF2B5EF4-FFF2-40B4-BE49-F238E27FC236}">
                <a16:creationId xmlns:a16="http://schemas.microsoft.com/office/drawing/2014/main" id="{BABDA7E7-7020-4524-882B-E926C43F5FC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154225" y="1623602"/>
            <a:ext cx="517113" cy="51711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0D1C257-6016-46FF-B25C-81652724E8C4}"/>
              </a:ext>
            </a:extLst>
          </p:cNvPr>
          <p:cNvSpPr/>
          <p:nvPr/>
        </p:nvSpPr>
        <p:spPr>
          <a:xfrm>
            <a:off x="0" y="582017"/>
            <a:ext cx="6858000" cy="1102074"/>
          </a:xfrm>
          <a:prstGeom prst="rect">
            <a:avLst/>
          </a:prstGeom>
          <a:solidFill>
            <a:srgbClr val="5C42B2"/>
          </a:solidFill>
        </p:spPr>
        <p:txBody>
          <a:bodyPr lIns="72000" tIns="72000" rIns="72000" bIns="72000" rtlCol="0" anchor="ctr">
            <a:noAutofit/>
          </a:bodyPr>
          <a:lstStyle/>
          <a:p>
            <a:pPr algn="just"/>
            <a:endParaRPr lang="fr-FR" sz="900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2347321" y="620777"/>
            <a:ext cx="3428524" cy="71386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2800" dirty="0"/>
              <a:t>LOGISTIQUE</a:t>
            </a:r>
          </a:p>
        </p:txBody>
      </p:sp>
      <p:sp>
        <p:nvSpPr>
          <p:cNvPr id="29" name="Espace réservé du texte 1">
            <a:extLst>
              <a:ext uri="{FF2B5EF4-FFF2-40B4-BE49-F238E27FC236}">
                <a16:creationId xmlns:a16="http://schemas.microsoft.com/office/drawing/2014/main" id="{E41CB2D8-31D8-4563-8258-AF2A4B344FEE}"/>
              </a:ext>
            </a:extLst>
          </p:cNvPr>
          <p:cNvSpPr txBox="1">
            <a:spLocks/>
          </p:cNvSpPr>
          <p:nvPr/>
        </p:nvSpPr>
        <p:spPr>
          <a:xfrm>
            <a:off x="1910823" y="970227"/>
            <a:ext cx="3428524" cy="7138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>
            <a:no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1650" b="1" i="0" u="none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i="1" dirty="0" smtClean="0"/>
              <a:t>Récapitulatif des modalités </a:t>
            </a:r>
          </a:p>
          <a:p>
            <a:pPr algn="ctr"/>
            <a:r>
              <a:rPr lang="fr-FR" sz="2000" i="1" dirty="0" smtClean="0"/>
              <a:t>matérielles par établissement</a:t>
            </a:r>
            <a:endParaRPr lang="fr-FR" sz="2000" i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5C6095-C608-467A-92C7-9338ED1A9CC6}"/>
              </a:ext>
            </a:extLst>
          </p:cNvPr>
          <p:cNvSpPr/>
          <p:nvPr/>
        </p:nvSpPr>
        <p:spPr>
          <a:xfrm>
            <a:off x="446539" y="1"/>
            <a:ext cx="503967" cy="16840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vert270" lIns="72000" tIns="72000" rIns="72000" bIns="72000" rtlCol="0" anchor="ctr">
            <a:noAutofit/>
          </a:bodyPr>
          <a:lstStyle/>
          <a:p>
            <a:pPr algn="just"/>
            <a:r>
              <a:rPr lang="fr-FR" sz="1200" b="1" dirty="0"/>
              <a:t>Pendant le portage</a:t>
            </a:r>
          </a:p>
        </p:txBody>
      </p:sp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F25D8BAD-0694-408A-954E-3004D136AC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352048"/>
              </p:ext>
            </p:extLst>
          </p:nvPr>
        </p:nvGraphicFramePr>
        <p:xfrm>
          <a:off x="1143000" y="3072293"/>
          <a:ext cx="4572000" cy="1383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1750911995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082884547"/>
                    </a:ext>
                  </a:extLst>
                </a:gridCol>
              </a:tblGrid>
              <a:tr h="461103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Etablissement 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14099"/>
                  </a:ext>
                </a:extLst>
              </a:tr>
              <a:tr h="461103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Adresse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426755"/>
                  </a:ext>
                </a:extLst>
              </a:tr>
              <a:tr h="461103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Coordonnées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429552"/>
                  </a:ext>
                </a:extLst>
              </a:tr>
            </a:tbl>
          </a:graphicData>
        </a:graphic>
      </p:graphicFrame>
      <p:graphicFrame>
        <p:nvGraphicFramePr>
          <p:cNvPr id="4" name="Tableau 6">
            <a:extLst>
              <a:ext uri="{FF2B5EF4-FFF2-40B4-BE49-F238E27FC236}">
                <a16:creationId xmlns:a16="http://schemas.microsoft.com/office/drawing/2014/main" id="{8747D380-C836-4542-8C07-5D8973FBCD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319015"/>
              </p:ext>
            </p:extLst>
          </p:nvPr>
        </p:nvGraphicFramePr>
        <p:xfrm>
          <a:off x="501269" y="4984361"/>
          <a:ext cx="5855464" cy="403740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20153">
                  <a:extLst>
                    <a:ext uri="{9D8B030D-6E8A-4147-A177-3AD203B41FA5}">
                      <a16:colId xmlns:a16="http://schemas.microsoft.com/office/drawing/2014/main" val="969915610"/>
                    </a:ext>
                  </a:extLst>
                </a:gridCol>
                <a:gridCol w="2835311">
                  <a:extLst>
                    <a:ext uri="{9D8B030D-6E8A-4147-A177-3AD203B41FA5}">
                      <a16:colId xmlns:a16="http://schemas.microsoft.com/office/drawing/2014/main" val="1219470485"/>
                    </a:ext>
                  </a:extLst>
                </a:gridCol>
              </a:tblGrid>
              <a:tr h="584203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Code accès bâtiment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42B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106537"/>
                  </a:ext>
                </a:extLst>
              </a:tr>
              <a:tr h="584203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Infirmerie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42B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28620"/>
                  </a:ext>
                </a:extLst>
              </a:tr>
              <a:tr h="584203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Armoire à pharmacie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42B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552356"/>
                  </a:ext>
                </a:extLst>
              </a:tr>
              <a:tr h="584203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Logiciels de soin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42B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146565"/>
                  </a:ext>
                </a:extLst>
              </a:tr>
              <a:tr h="584203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DLU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42B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921931"/>
                  </a:ext>
                </a:extLst>
              </a:tr>
              <a:tr h="1116388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Modalités de transmission entre équipes jour/nuit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C42B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324709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D33112C6-5492-41B9-BBE7-10052AF1A1C9}"/>
              </a:ext>
            </a:extLst>
          </p:cNvPr>
          <p:cNvSpPr/>
          <p:nvPr/>
        </p:nvSpPr>
        <p:spPr>
          <a:xfrm>
            <a:off x="1134776" y="3072293"/>
            <a:ext cx="4572000" cy="1391653"/>
          </a:xfrm>
          <a:prstGeom prst="rect">
            <a:avLst/>
          </a:prstGeom>
          <a:noFill/>
          <a:ln w="28575">
            <a:solidFill>
              <a:srgbClr val="5C42B2"/>
            </a:solidFill>
          </a:ln>
        </p:spPr>
        <p:txBody>
          <a:bodyPr lIns="72000" tIns="72000" rIns="72000" bIns="72000" rtlCol="0" anchor="ctr">
            <a:noAutofit/>
          </a:bodyPr>
          <a:lstStyle/>
          <a:p>
            <a:pPr algn="just"/>
            <a:endParaRPr lang="fr-FR" sz="9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37670F-693E-49CD-B921-DE06DD369744}"/>
              </a:ext>
            </a:extLst>
          </p:cNvPr>
          <p:cNvSpPr/>
          <p:nvPr/>
        </p:nvSpPr>
        <p:spPr>
          <a:xfrm>
            <a:off x="501268" y="4976016"/>
            <a:ext cx="5855464" cy="4045748"/>
          </a:xfrm>
          <a:prstGeom prst="rect">
            <a:avLst/>
          </a:prstGeom>
          <a:noFill/>
          <a:ln w="28575">
            <a:solidFill>
              <a:srgbClr val="5C42B2"/>
            </a:solidFill>
          </a:ln>
        </p:spPr>
        <p:txBody>
          <a:bodyPr lIns="72000" tIns="72000" rIns="72000" bIns="72000" rtlCol="0" anchor="ctr">
            <a:noAutofit/>
          </a:bodyPr>
          <a:lstStyle/>
          <a:p>
            <a:pPr algn="just"/>
            <a:endParaRPr lang="fr-FR" sz="900" dirty="0"/>
          </a:p>
        </p:txBody>
      </p:sp>
      <p:pic>
        <p:nvPicPr>
          <p:cNvPr id="10" name="Graphique 9" descr="Hôpital avec un remplissage uni">
            <a:extLst>
              <a:ext uri="{FF2B5EF4-FFF2-40B4-BE49-F238E27FC236}">
                <a16:creationId xmlns:a16="http://schemas.microsoft.com/office/drawing/2014/main" id="{033D8208-310C-43A3-864F-0953CA92F9F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213570" y="3084730"/>
            <a:ext cx="365849" cy="365849"/>
          </a:xfrm>
          <a:prstGeom prst="rect">
            <a:avLst/>
          </a:prstGeom>
        </p:spPr>
      </p:pic>
      <p:pic>
        <p:nvPicPr>
          <p:cNvPr id="17" name="Graphique 16" descr="Enveloppe ouverte avec un remplissage uni">
            <a:extLst>
              <a:ext uri="{FF2B5EF4-FFF2-40B4-BE49-F238E27FC236}">
                <a16:creationId xmlns:a16="http://schemas.microsoft.com/office/drawing/2014/main" id="{2EFCE6B2-CD5B-4EC3-A54B-8D52E226A52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220020" y="3593691"/>
            <a:ext cx="359399" cy="359399"/>
          </a:xfrm>
          <a:prstGeom prst="rect">
            <a:avLst/>
          </a:prstGeom>
        </p:spPr>
      </p:pic>
      <p:pic>
        <p:nvPicPr>
          <p:cNvPr id="19" name="Graphique 18" descr="Combiné avec un remplissage uni">
            <a:extLst>
              <a:ext uri="{FF2B5EF4-FFF2-40B4-BE49-F238E27FC236}">
                <a16:creationId xmlns:a16="http://schemas.microsoft.com/office/drawing/2014/main" id="{F0B78548-01E4-487C-A45A-62D4E2E20E8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226128" y="4036651"/>
            <a:ext cx="353291" cy="353291"/>
          </a:xfrm>
          <a:prstGeom prst="rect">
            <a:avLst/>
          </a:prstGeom>
        </p:spPr>
      </p:pic>
      <p:pic>
        <p:nvPicPr>
          <p:cNvPr id="21" name="Graphique 20" descr="Calculatrice avec un remplissage uni">
            <a:extLst>
              <a:ext uri="{FF2B5EF4-FFF2-40B4-BE49-F238E27FC236}">
                <a16:creationId xmlns:a16="http://schemas.microsoft.com/office/drawing/2014/main" id="{7658373E-A44E-48FD-B61E-296F9307DF0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525340" y="5105400"/>
            <a:ext cx="346364" cy="346364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EE5B0153-3C2F-4A51-8891-734F0F6C1D51}"/>
              </a:ext>
            </a:extLst>
          </p:cNvPr>
          <p:cNvSpPr txBox="1"/>
          <p:nvPr/>
        </p:nvSpPr>
        <p:spPr>
          <a:xfrm rot="16200000">
            <a:off x="-258827" y="6319046"/>
            <a:ext cx="1766413" cy="2462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5C42B2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600" b="1" dirty="0">
                <a:solidFill>
                  <a:srgbClr val="5C42B2"/>
                </a:solidFill>
              </a:rPr>
              <a:t>Modalités accès</a:t>
            </a:r>
          </a:p>
        </p:txBody>
      </p:sp>
      <p:pic>
        <p:nvPicPr>
          <p:cNvPr id="24" name="Graphique 23" descr="Ambulance avec un remplissage uni">
            <a:extLst>
              <a:ext uri="{FF2B5EF4-FFF2-40B4-BE49-F238E27FC236}">
                <a16:creationId xmlns:a16="http://schemas.microsoft.com/office/drawing/2014/main" id="{E873F5E3-8139-4659-A128-35E49136BD1A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546122" y="7557109"/>
            <a:ext cx="304799" cy="30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92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>
            <a:extLst>
              <a:ext uri="{FF2B5EF4-FFF2-40B4-BE49-F238E27FC236}">
                <a16:creationId xmlns:a16="http://schemas.microsoft.com/office/drawing/2014/main" id="{0155984D-50AC-4B19-B1F3-C24DB1F2B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861" y="0"/>
            <a:ext cx="1578635" cy="5820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0D1C257-6016-46FF-B25C-81652724E8C4}"/>
              </a:ext>
            </a:extLst>
          </p:cNvPr>
          <p:cNvSpPr/>
          <p:nvPr/>
        </p:nvSpPr>
        <p:spPr>
          <a:xfrm>
            <a:off x="0" y="582017"/>
            <a:ext cx="6858000" cy="1102074"/>
          </a:xfrm>
          <a:prstGeom prst="rect">
            <a:avLst/>
          </a:prstGeom>
          <a:solidFill>
            <a:srgbClr val="5C42B2"/>
          </a:solidFill>
        </p:spPr>
        <p:txBody>
          <a:bodyPr lIns="72000" tIns="72000" rIns="72000" bIns="72000" rtlCol="0" anchor="ctr">
            <a:noAutofit/>
          </a:bodyPr>
          <a:lstStyle/>
          <a:p>
            <a:pPr algn="just"/>
            <a:endParaRPr lang="fr-FR" sz="900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2347321" y="620777"/>
            <a:ext cx="3428524" cy="71386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2800" dirty="0"/>
              <a:t>LOGISTIQUE</a:t>
            </a:r>
          </a:p>
        </p:txBody>
      </p:sp>
      <p:sp>
        <p:nvSpPr>
          <p:cNvPr id="29" name="Espace réservé du texte 1">
            <a:extLst>
              <a:ext uri="{FF2B5EF4-FFF2-40B4-BE49-F238E27FC236}">
                <a16:creationId xmlns:a16="http://schemas.microsoft.com/office/drawing/2014/main" id="{E41CB2D8-31D8-4563-8258-AF2A4B344FEE}"/>
              </a:ext>
            </a:extLst>
          </p:cNvPr>
          <p:cNvSpPr txBox="1">
            <a:spLocks/>
          </p:cNvSpPr>
          <p:nvPr/>
        </p:nvSpPr>
        <p:spPr>
          <a:xfrm>
            <a:off x="1910823" y="970227"/>
            <a:ext cx="3428524" cy="7138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>
            <a:no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1650" b="1" i="0" u="none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i="1" dirty="0" smtClean="0"/>
              <a:t>Récapitulatif des modalités </a:t>
            </a:r>
          </a:p>
          <a:p>
            <a:pPr algn="ctr"/>
            <a:r>
              <a:rPr lang="fr-FR" sz="2000" i="1" dirty="0" smtClean="0"/>
              <a:t>matérielles par établissement</a:t>
            </a:r>
            <a:endParaRPr lang="fr-FR" sz="2000" i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5C6095-C608-467A-92C7-9338ED1A9CC6}"/>
              </a:ext>
            </a:extLst>
          </p:cNvPr>
          <p:cNvSpPr/>
          <p:nvPr/>
        </p:nvSpPr>
        <p:spPr>
          <a:xfrm>
            <a:off x="446539" y="1"/>
            <a:ext cx="503967" cy="16840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vert270" lIns="72000" tIns="72000" rIns="72000" bIns="72000" rtlCol="0" anchor="ctr">
            <a:noAutofit/>
          </a:bodyPr>
          <a:lstStyle/>
          <a:p>
            <a:pPr algn="just"/>
            <a:r>
              <a:rPr lang="fr-FR" sz="1200" b="1" dirty="0"/>
              <a:t>Pendant le portage</a:t>
            </a:r>
          </a:p>
        </p:txBody>
      </p:sp>
      <p:graphicFrame>
        <p:nvGraphicFramePr>
          <p:cNvPr id="4" name="Tableau 6">
            <a:extLst>
              <a:ext uri="{FF2B5EF4-FFF2-40B4-BE49-F238E27FC236}">
                <a16:creationId xmlns:a16="http://schemas.microsoft.com/office/drawing/2014/main" id="{8747D380-C836-4542-8C07-5D8973FBCD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257968"/>
              </p:ext>
            </p:extLst>
          </p:nvPr>
        </p:nvGraphicFramePr>
        <p:xfrm>
          <a:off x="446539" y="2274452"/>
          <a:ext cx="5855464" cy="403740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20153">
                  <a:extLst>
                    <a:ext uri="{9D8B030D-6E8A-4147-A177-3AD203B41FA5}">
                      <a16:colId xmlns:a16="http://schemas.microsoft.com/office/drawing/2014/main" val="969915610"/>
                    </a:ext>
                  </a:extLst>
                </a:gridCol>
                <a:gridCol w="2835311">
                  <a:extLst>
                    <a:ext uri="{9D8B030D-6E8A-4147-A177-3AD203B41FA5}">
                      <a16:colId xmlns:a16="http://schemas.microsoft.com/office/drawing/2014/main" val="1219470485"/>
                    </a:ext>
                  </a:extLst>
                </a:gridCol>
              </a:tblGrid>
              <a:tr h="584203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Partenaire extérieur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4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Contact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4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106537"/>
                  </a:ext>
                </a:extLst>
              </a:tr>
              <a:tr h="584203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Urgences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42B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28620"/>
                  </a:ext>
                </a:extLst>
              </a:tr>
              <a:tr h="584203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PDSA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42B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552356"/>
                  </a:ext>
                </a:extLst>
              </a:tr>
              <a:tr h="584203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Médecin traitant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42B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146565"/>
                  </a:ext>
                </a:extLst>
              </a:tr>
              <a:tr h="584203"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42B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921931"/>
                  </a:ext>
                </a:extLst>
              </a:tr>
              <a:tr h="1116388"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C42B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324709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1E37670F-693E-49CD-B921-DE06DD369744}"/>
              </a:ext>
            </a:extLst>
          </p:cNvPr>
          <p:cNvSpPr/>
          <p:nvPr/>
        </p:nvSpPr>
        <p:spPr>
          <a:xfrm>
            <a:off x="446538" y="2266107"/>
            <a:ext cx="5855464" cy="4045748"/>
          </a:xfrm>
          <a:prstGeom prst="rect">
            <a:avLst/>
          </a:prstGeom>
          <a:noFill/>
          <a:ln w="28575">
            <a:solidFill>
              <a:srgbClr val="5C42B2"/>
            </a:solidFill>
          </a:ln>
        </p:spPr>
        <p:txBody>
          <a:bodyPr lIns="72000" tIns="72000" rIns="72000" bIns="72000" rtlCol="0" anchor="ctr">
            <a:noAutofit/>
          </a:bodyPr>
          <a:lstStyle/>
          <a:p>
            <a:pPr algn="just"/>
            <a:endParaRPr lang="fr-FR" sz="900" dirty="0"/>
          </a:p>
        </p:txBody>
      </p:sp>
      <p:pic>
        <p:nvPicPr>
          <p:cNvPr id="21" name="Graphique 20" descr="Calculatrice avec un remplissage uni">
            <a:extLst>
              <a:ext uri="{FF2B5EF4-FFF2-40B4-BE49-F238E27FC236}">
                <a16:creationId xmlns:a16="http://schemas.microsoft.com/office/drawing/2014/main" id="{7658373E-A44E-48FD-B61E-296F9307DF0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70610" y="2395491"/>
            <a:ext cx="346364" cy="346364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BF4FCC21-304F-40A1-99E9-93B5561980C0}"/>
              </a:ext>
            </a:extLst>
          </p:cNvPr>
          <p:cNvSpPr txBox="1"/>
          <p:nvPr/>
        </p:nvSpPr>
        <p:spPr>
          <a:xfrm>
            <a:off x="1799539" y="55308"/>
            <a:ext cx="3160569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fr-FR" sz="900" b="1" dirty="0">
                <a:solidFill>
                  <a:schemeClr val="tx2">
                    <a:lumMod val="75000"/>
                  </a:schemeClr>
                </a:solidFill>
              </a:rPr>
              <a:t>DISPOSITIF IDE DE NUIT MUTUALISE(E)  ENTRE EHPAD</a:t>
            </a:r>
          </a:p>
        </p:txBody>
      </p:sp>
    </p:spTree>
    <p:extLst>
      <p:ext uri="{BB962C8B-B14F-4D97-AF65-F5344CB8AC3E}">
        <p14:creationId xmlns:p14="http://schemas.microsoft.com/office/powerpoint/2010/main" val="3561847876"/>
      </p:ext>
    </p:extLst>
  </p:cSld>
  <p:clrMapOvr>
    <a:masterClrMapping/>
  </p:clrMapOvr>
</p:sld>
</file>

<file path=ppt/theme/theme1.xml><?xml version="1.0" encoding="utf-8"?>
<a:theme xmlns:a="http://schemas.openxmlformats.org/drawingml/2006/main" name="Orange">
  <a:themeElements>
    <a:clrScheme name="ALCIMED">
      <a:dk1>
        <a:srgbClr val="1E1E1E"/>
      </a:dk1>
      <a:lt1>
        <a:srgbClr val="FFFFFF"/>
      </a:lt1>
      <a:dk2>
        <a:srgbClr val="7F7F7F"/>
      </a:dk2>
      <a:lt2>
        <a:srgbClr val="E6E6E6"/>
      </a:lt2>
      <a:accent1>
        <a:srgbClr val="5C42B2"/>
      </a:accent1>
      <a:accent2>
        <a:srgbClr val="FF0044"/>
      </a:accent2>
      <a:accent3>
        <a:srgbClr val="FF9125"/>
      </a:accent3>
      <a:accent4>
        <a:srgbClr val="07DFAF"/>
      </a:accent4>
      <a:accent5>
        <a:srgbClr val="FF0044"/>
      </a:accent5>
      <a:accent6>
        <a:srgbClr val="5C42B2"/>
      </a:accent6>
      <a:hlink>
        <a:srgbClr val="FF9125"/>
      </a:hlink>
      <a:folHlink>
        <a:srgbClr val="07DFAF"/>
      </a:folHlink>
    </a:clrScheme>
    <a:fontScheme name="ALCIM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lIns="72000" tIns="72000" rIns="72000" bIns="72000" rtlCol="0" anchor="ctr">
        <a:noAutofit/>
      </a:bodyPr>
      <a:lstStyle>
        <a:defPPr algn="just">
          <a:defRPr sz="900" dirty="0" smtClean="0"/>
        </a:defPPr>
      </a:lstStyle>
    </a:spDef>
    <a:txDef>
      <a:spPr>
        <a:noFill/>
        <a:ln>
          <a:noFill/>
        </a:ln>
      </a:spPr>
      <a:bodyPr wrap="square" lIns="0" tIns="0" rIns="0" bIns="0" rtlCol="0">
        <a:spAutoFit/>
      </a:bodyPr>
      <a:lstStyle>
        <a:defPPr>
          <a:defRPr sz="900" b="1"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74</Words>
  <Application>Microsoft Office PowerPoint</Application>
  <PresentationFormat>Format A4 (210 x 297 mm)</PresentationFormat>
  <Paragraphs>27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5" baseType="lpstr">
      <vt:lpstr>Arial</vt:lpstr>
      <vt:lpstr>Lato Regular</vt:lpstr>
      <vt:lpstr>Orange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Clémentine BOSSEVAIN</dc:creator>
  <cp:lastModifiedBy>VOISIN, Christelle</cp:lastModifiedBy>
  <cp:revision>30</cp:revision>
  <dcterms:created xsi:type="dcterms:W3CDTF">2022-02-01T13:48:36Z</dcterms:created>
  <dcterms:modified xsi:type="dcterms:W3CDTF">2022-05-06T08:04:31Z</dcterms:modified>
</cp:coreProperties>
</file>